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sldIdLst>
    <p:sldId id="286" r:id="rId2"/>
    <p:sldId id="303" r:id="rId3"/>
    <p:sldId id="287" r:id="rId4"/>
    <p:sldId id="264" r:id="rId5"/>
    <p:sldId id="299" r:id="rId6"/>
    <p:sldId id="265" r:id="rId7"/>
    <p:sldId id="300" r:id="rId8"/>
    <p:sldId id="263" r:id="rId9"/>
    <p:sldId id="269" r:id="rId10"/>
    <p:sldId id="258" r:id="rId11"/>
    <p:sldId id="274" r:id="rId12"/>
    <p:sldId id="289" r:id="rId13"/>
    <p:sldId id="291" r:id="rId14"/>
    <p:sldId id="292" r:id="rId15"/>
    <p:sldId id="293" r:id="rId16"/>
    <p:sldId id="294" r:id="rId17"/>
    <p:sldId id="295" r:id="rId18"/>
    <p:sldId id="296" r:id="rId19"/>
    <p:sldId id="259" r:id="rId20"/>
    <p:sldId id="267" r:id="rId21"/>
    <p:sldId id="268" r:id="rId22"/>
    <p:sldId id="275" r:id="rId23"/>
    <p:sldId id="297" r:id="rId24"/>
    <p:sldId id="260" r:id="rId25"/>
    <p:sldId id="311" r:id="rId26"/>
    <p:sldId id="312" r:id="rId27"/>
    <p:sldId id="313" r:id="rId28"/>
    <p:sldId id="262" r:id="rId29"/>
    <p:sldId id="301" r:id="rId30"/>
    <p:sldId id="304" r:id="rId31"/>
    <p:sldId id="305" r:id="rId32"/>
    <p:sldId id="306" r:id="rId33"/>
    <p:sldId id="307" r:id="rId34"/>
    <p:sldId id="308" r:id="rId35"/>
    <p:sldId id="309" r:id="rId36"/>
    <p:sldId id="310" r:id="rId37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EDD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5309" autoAdjust="0"/>
  </p:normalViewPr>
  <p:slideViewPr>
    <p:cSldViewPr>
      <p:cViewPr>
        <p:scale>
          <a:sx n="100" d="100"/>
          <a:sy n="100" d="100"/>
        </p:scale>
        <p:origin x="-78" y="4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\\den-w2k3.us-ig.net\innovationdenver\projects\2010%20Projects\052-10%20Sugar%20Creek\ForecastingModels\KC%20Market%20Gravity_SugarCreek_v1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ser>
          <c:idx val="0"/>
          <c:order val="0"/>
          <c:tx>
            <c:v>Baseline</c:v>
          </c:tx>
          <c:spPr>
            <a:ln w="31750"/>
          </c:spPr>
          <c:cat>
            <c:numRef>
              <c:f>Charts!$B$184:$B$188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Charts!$C$184:$C$188</c:f>
              <c:numCache>
                <c:formatCode>"$"#,##0</c:formatCode>
                <c:ptCount val="5"/>
                <c:pt idx="0">
                  <c:v>719913479</c:v>
                </c:pt>
                <c:pt idx="1">
                  <c:v>716299999.99999988</c:v>
                </c:pt>
                <c:pt idx="2">
                  <c:v>739221600</c:v>
                </c:pt>
                <c:pt idx="3">
                  <c:v>764840928.60462511</c:v>
                </c:pt>
              </c:numCache>
            </c:numRef>
          </c:val>
        </c:ser>
        <c:ser>
          <c:idx val="1"/>
          <c:order val="1"/>
          <c:tx>
            <c:v>Speedway</c:v>
          </c:tx>
          <c:spPr>
            <a:ln w="31750"/>
          </c:spPr>
          <c:cat>
            <c:numRef>
              <c:f>Charts!$B$184:$B$188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Charts!$E$184:$E$188</c:f>
              <c:numCache>
                <c:formatCode>General</c:formatCode>
                <c:ptCount val="5"/>
                <c:pt idx="3" formatCode="&quot;$&quot;#,##0">
                  <c:v>850776128.78939104</c:v>
                </c:pt>
                <c:pt idx="4" formatCode="&quot;$&quot;#,##0">
                  <c:v>870198945.65895593</c:v>
                </c:pt>
              </c:numCache>
            </c:numRef>
          </c:val>
        </c:ser>
        <c:ser>
          <c:idx val="2"/>
          <c:order val="2"/>
          <c:tx>
            <c:v>Sugar Creek</c:v>
          </c:tx>
          <c:spPr>
            <a:ln w="31750"/>
          </c:spPr>
          <c:cat>
            <c:numRef>
              <c:f>Charts!$B$184:$B$188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Charts!$G$184:$G$188</c:f>
              <c:numCache>
                <c:formatCode>General</c:formatCode>
                <c:ptCount val="5"/>
                <c:pt idx="4" formatCode="&quot;$&quot;#,##0">
                  <c:v>904755412.02546787</c:v>
                </c:pt>
              </c:numCache>
            </c:numRef>
          </c:val>
        </c:ser>
        <c:marker val="1"/>
        <c:axId val="83684352"/>
        <c:axId val="83763968"/>
      </c:lineChart>
      <c:catAx>
        <c:axId val="83684352"/>
        <c:scaling>
          <c:orientation val="minMax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 lang="en-CA"/>
            </a:pPr>
            <a:endParaRPr lang="en-US"/>
          </a:p>
        </c:txPr>
        <c:crossAx val="83763968"/>
        <c:crosses val="autoZero"/>
        <c:auto val="1"/>
        <c:lblAlgn val="ctr"/>
        <c:lblOffset val="100"/>
      </c:catAx>
      <c:valAx>
        <c:axId val="83763968"/>
        <c:scaling>
          <c:orientation val="minMax"/>
          <c:max val="1000000000"/>
          <c:min val="600000000"/>
        </c:scaling>
        <c:axPos val="l"/>
        <c:majorGridlines/>
        <c:numFmt formatCode="&quot;$&quot;#,##0" sourceLinked="1"/>
        <c:tickLblPos val="nextTo"/>
        <c:txPr>
          <a:bodyPr/>
          <a:lstStyle/>
          <a:p>
            <a:pPr>
              <a:defRPr lang="en-CA"/>
            </a:pPr>
            <a:endParaRPr lang="en-US"/>
          </a:p>
        </c:txPr>
        <c:crossAx val="83684352"/>
        <c:crosses val="autoZero"/>
        <c:crossBetween val="between"/>
        <c:majorUnit val="100000000"/>
        <c:minorUnit val="50000000"/>
        <c:dispUnits>
          <c:builtInUnit val="millions"/>
          <c:dispUnitsLbl>
            <c:layout/>
            <c:txPr>
              <a:bodyPr/>
              <a:lstStyle/>
              <a:p>
                <a:pPr>
                  <a:defRPr lang="en-CA"/>
                </a:pPr>
                <a:endParaRPr lang="en-US"/>
              </a:p>
            </c:txPr>
          </c:dispUnitsLbl>
        </c:dispUnits>
      </c:valAx>
    </c:plotArea>
    <c:plotVisOnly val="1"/>
  </c:chart>
  <c:externalData r:id="rId2"/>
  <c:userShapes r:id="rId3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0.4661</cdr:x>
      <cdr:y>0.34946</cdr:y>
    </cdr:from>
    <cdr:to>
      <cdr:x>0.55763</cdr:x>
      <cdr:y>0.45699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95500" y="990600"/>
          <a:ext cx="41148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0.35424</cdr:x>
      <cdr:y>0.34677</cdr:y>
    </cdr:from>
    <cdr:to>
      <cdr:x>0.59661</cdr:x>
      <cdr:y>0.54301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592580" y="982980"/>
          <a:ext cx="1089650" cy="556260"/>
        </a:xfrm>
        <a:prstGeom xmlns:a="http://schemas.openxmlformats.org/drawingml/2006/main" prst="rect">
          <a:avLst/>
        </a:prstGeom>
        <a:ln xmlns:a="http://schemas.openxmlformats.org/drawingml/2006/main" w="0">
          <a:noFill/>
        </a:ln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b="1" dirty="0">
              <a:latin typeface="Arial Narrow" pitchFamily="34" charset="0"/>
            </a:rPr>
            <a:t>Speedway Impact</a:t>
          </a:r>
        </a:p>
        <a:p xmlns:a="http://schemas.openxmlformats.org/drawingml/2006/main">
          <a:r>
            <a:rPr lang="en-US" b="1" dirty="0">
              <a:latin typeface="Arial Narrow" pitchFamily="34" charset="0"/>
            </a:rPr>
            <a:t>$85.9 mil</a:t>
          </a:r>
        </a:p>
        <a:p xmlns:a="http://schemas.openxmlformats.org/drawingml/2006/main">
          <a:r>
            <a:rPr lang="en-US" b="1" dirty="0">
              <a:latin typeface="Arial Narrow" pitchFamily="34" charset="0"/>
            </a:rPr>
            <a:t>11.2%</a:t>
          </a:r>
        </a:p>
      </cdr:txBody>
    </cdr:sp>
  </cdr:relSizeAnchor>
  <cdr:relSizeAnchor xmlns:cdr="http://schemas.openxmlformats.org/drawingml/2006/chartDrawing">
    <cdr:from>
      <cdr:x>0.47059</cdr:x>
      <cdr:y>0.42059</cdr:y>
    </cdr:from>
    <cdr:to>
      <cdr:x>0.68136</cdr:x>
      <cdr:y>0.43011</cdr:y>
    </cdr:to>
    <cdr:sp macro="" textlink="">
      <cdr:nvSpPr>
        <cdr:cNvPr id="7" name="Straight Arrow Connector 6"/>
        <cdr:cNvSpPr/>
      </cdr:nvSpPr>
      <cdr:spPr>
        <a:xfrm xmlns:a="http://schemas.openxmlformats.org/drawingml/2006/main">
          <a:off x="3657600" y="2019067"/>
          <a:ext cx="1638202" cy="45719"/>
        </a:xfrm>
        <a:prstGeom xmlns:a="http://schemas.openxmlformats.org/drawingml/2006/main" prst="straightConnector1">
          <a:avLst/>
        </a:prstGeom>
        <a:ln xmlns:a="http://schemas.openxmlformats.org/drawingml/2006/main" w="15875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</cdr:x>
      <cdr:y>0</cdr:y>
    </cdr:from>
    <cdr:to>
      <cdr:x>0.00542</cdr:x>
      <cdr:y>0.0086</cdr:y>
    </cdr:to>
    <cdr:pic>
      <cdr:nvPicPr>
        <cdr:cNvPr id="8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0.58644</cdr:x>
      <cdr:y>0.0672</cdr:y>
    </cdr:from>
    <cdr:to>
      <cdr:x>0.79492</cdr:x>
      <cdr:y>0.23656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636517" y="190501"/>
          <a:ext cx="937284" cy="480059"/>
        </a:xfrm>
        <a:prstGeom xmlns:a="http://schemas.openxmlformats.org/drawingml/2006/main" prst="rect">
          <a:avLst/>
        </a:prstGeom>
        <a:ln xmlns:a="http://schemas.openxmlformats.org/drawingml/2006/main" w="6350">
          <a:noFill/>
        </a:ln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b="1" dirty="0">
              <a:latin typeface="Arial Narrow" pitchFamily="34" charset="0"/>
            </a:rPr>
            <a:t>Sugar </a:t>
          </a:r>
          <a:r>
            <a:rPr lang="en-US" b="1" dirty="0" smtClean="0">
              <a:latin typeface="Arial Narrow" pitchFamily="34" charset="0"/>
            </a:rPr>
            <a:t>Creek Impact</a:t>
          </a:r>
          <a:endParaRPr lang="en-US" b="1" dirty="0">
            <a:latin typeface="Arial Narrow" pitchFamily="34" charset="0"/>
          </a:endParaRPr>
        </a:p>
        <a:p xmlns:a="http://schemas.openxmlformats.org/drawingml/2006/main">
          <a:r>
            <a:rPr lang="en-US" b="1" dirty="0">
              <a:latin typeface="Arial Narrow" pitchFamily="34" charset="0"/>
            </a:rPr>
            <a:t>$34.6 mil</a:t>
          </a:r>
        </a:p>
        <a:p xmlns:a="http://schemas.openxmlformats.org/drawingml/2006/main">
          <a:r>
            <a:rPr lang="en-US" b="1" dirty="0">
              <a:latin typeface="Arial Narrow" pitchFamily="34" charset="0"/>
            </a:rPr>
            <a:t>4.0%</a:t>
          </a:r>
        </a:p>
      </cdr:txBody>
    </cdr:sp>
  </cdr:relSizeAnchor>
  <cdr:relSizeAnchor xmlns:cdr="http://schemas.openxmlformats.org/drawingml/2006/chartDrawing">
    <cdr:from>
      <cdr:x>0.67647</cdr:x>
      <cdr:y>0.14286</cdr:y>
    </cdr:from>
    <cdr:to>
      <cdr:x>0.83898</cdr:x>
      <cdr:y>0.26344</cdr:y>
    </cdr:to>
    <cdr:sp macro="" textlink="">
      <cdr:nvSpPr>
        <cdr:cNvPr id="11" name="Straight Arrow Connector 10"/>
        <cdr:cNvSpPr/>
      </cdr:nvSpPr>
      <cdr:spPr>
        <a:xfrm xmlns:a="http://schemas.openxmlformats.org/drawingml/2006/main">
          <a:off x="5257800" y="685801"/>
          <a:ext cx="1263088" cy="578870"/>
        </a:xfrm>
        <a:prstGeom xmlns:a="http://schemas.openxmlformats.org/drawingml/2006/main" prst="straightConnector1">
          <a:avLst/>
        </a:prstGeom>
        <a:ln xmlns:a="http://schemas.openxmlformats.org/drawingml/2006/main" w="15875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0.69608</cdr:x>
      <cdr:y>0.34921</cdr:y>
    </cdr:from>
    <cdr:to>
      <cdr:x>0.71569</cdr:x>
      <cdr:y>0.53968</cdr:y>
    </cdr:to>
    <cdr:sp macro="" textlink="">
      <cdr:nvSpPr>
        <cdr:cNvPr id="10" name="Left Brace 9"/>
        <cdr:cNvSpPr/>
      </cdr:nvSpPr>
      <cdr:spPr>
        <a:xfrm xmlns:a="http://schemas.openxmlformats.org/drawingml/2006/main">
          <a:off x="5410200" y="1676400"/>
          <a:ext cx="152400" cy="914400"/>
        </a:xfrm>
        <a:prstGeom xmlns:a="http://schemas.openxmlformats.org/drawingml/2006/main" prst="leftBrac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0.85932</cdr:x>
      <cdr:y>0.23656</cdr:y>
    </cdr:from>
    <cdr:to>
      <cdr:x>0.87255</cdr:x>
      <cdr:y>0.31746</cdr:y>
    </cdr:to>
    <cdr:sp macro="" textlink="">
      <cdr:nvSpPr>
        <cdr:cNvPr id="12" name="Left Brace 11"/>
        <cdr:cNvSpPr/>
      </cdr:nvSpPr>
      <cdr:spPr>
        <a:xfrm xmlns:a="http://schemas.openxmlformats.org/drawingml/2006/main">
          <a:off x="6678979" y="1135630"/>
          <a:ext cx="102821" cy="388370"/>
        </a:xfrm>
        <a:prstGeom xmlns:a="http://schemas.openxmlformats.org/drawingml/2006/main" prst="leftBrac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ヒラギノ角ゴ Pro W3" charset="-128"/>
              </a:defRPr>
            </a:lvl1pPr>
          </a:lstStyle>
          <a:p>
            <a:pPr>
              <a:defRPr/>
            </a:pPr>
            <a:fld id="{86DBDC0D-3566-4AB1-8A64-1706899CCA53}" type="datetimeFigureOut">
              <a:rPr lang="en-US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ヒラギノ角ゴ Pro W3" charset="-128"/>
              </a:defRPr>
            </a:lvl1pPr>
          </a:lstStyle>
          <a:p>
            <a:pPr>
              <a:defRPr/>
            </a:pPr>
            <a:fld id="{09AD3534-51AD-4BCD-90BC-25415B2CCB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32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3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3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3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3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smtClean="0">
              <a:ea typeface="ヒラギノ角ゴ Pro W3" pitchFamily="1" charset="-128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3AD600F-2313-4740-997F-4AF26CA24441}" type="slidenum">
              <a:rPr lang="en-US" smtClean="0">
                <a:latin typeface="Arial" charset="0"/>
                <a:ea typeface="ヒラギノ角ゴ Pro W3" pitchFamily="1" charset="-128"/>
              </a:rPr>
              <a:pPr/>
              <a:t>1</a:t>
            </a:fld>
            <a:endParaRPr lang="en-US" smtClean="0">
              <a:latin typeface="Arial" charset="0"/>
              <a:ea typeface="ヒラギノ角ゴ Pro W3" pitchFamily="1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smtClean="0">
              <a:ea typeface="ヒラギノ角ゴ Pro W3" pitchFamily="1" charset="-128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484F685-445B-4BE5-BDD1-669E5F3B922A}" type="slidenum">
              <a:rPr lang="en-US" smtClean="0">
                <a:latin typeface="Arial" charset="0"/>
                <a:ea typeface="ヒラギノ角ゴ Pro W3" pitchFamily="1" charset="-128"/>
              </a:rPr>
              <a:pPr/>
              <a:t>10</a:t>
            </a:fld>
            <a:endParaRPr lang="en-US" smtClean="0">
              <a:latin typeface="Arial" charset="0"/>
              <a:ea typeface="ヒラギノ角ゴ Pro W3" pitchFamily="1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smtClean="0">
              <a:ea typeface="ヒラギノ角ゴ Pro W3" pitchFamily="1" charset="-128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9E05EC2-1035-4A5C-9E96-BF9EAD8DA1AE}" type="slidenum">
              <a:rPr lang="en-US" smtClean="0">
                <a:latin typeface="Arial" charset="0"/>
                <a:ea typeface="ヒラギノ角ゴ Pro W3" pitchFamily="1" charset="-128"/>
              </a:rPr>
              <a:pPr/>
              <a:t>11</a:t>
            </a:fld>
            <a:endParaRPr lang="en-US" smtClean="0">
              <a:latin typeface="Arial" charset="0"/>
              <a:ea typeface="ヒラギノ角ゴ Pro W3" pitchFamily="1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smtClean="0">
              <a:ea typeface="ヒラギノ角ゴ Pro W3" pitchFamily="1" charset="-128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8993096-779C-4994-8D94-08749989D0B2}" type="slidenum">
              <a:rPr lang="en-US" smtClean="0">
                <a:latin typeface="Arial" charset="0"/>
                <a:ea typeface="ヒラギノ角ゴ Pro W3" pitchFamily="1" charset="-128"/>
              </a:rPr>
              <a:pPr/>
              <a:t>12</a:t>
            </a:fld>
            <a:endParaRPr lang="en-US" smtClean="0">
              <a:latin typeface="Arial" charset="0"/>
              <a:ea typeface="ヒラギノ角ゴ Pro W3" pitchFamily="1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smtClean="0">
              <a:ea typeface="ヒラギノ角ゴ Pro W3" pitchFamily="1" charset="-128"/>
            </a:endParaRPr>
          </a:p>
        </p:txBody>
      </p:sp>
      <p:sp>
        <p:nvSpPr>
          <p:cNvPr id="56324" name="Slide Number Placeholder 3"/>
          <p:cNvSpPr txBox="1">
            <a:spLocks noGrp="1"/>
          </p:cNvSpPr>
          <p:nvPr/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A6E82FA-B959-4A4D-ACF7-B051FD369ACB}" type="slidenum">
              <a:rPr lang="en-US" sz="1200"/>
              <a:pPr algn="r"/>
              <a:t>13</a:t>
            </a:fld>
            <a:endParaRPr 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smtClean="0">
              <a:ea typeface="ヒラギノ角ゴ Pro W3" pitchFamily="1" charset="-128"/>
            </a:endParaRPr>
          </a:p>
        </p:txBody>
      </p:sp>
      <p:sp>
        <p:nvSpPr>
          <p:cNvPr id="57348" name="Slide Number Placeholder 3"/>
          <p:cNvSpPr txBox="1">
            <a:spLocks noGrp="1"/>
          </p:cNvSpPr>
          <p:nvPr/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CD847BE-A5C3-4FA8-A224-F1C72308DAD4}" type="slidenum">
              <a:rPr lang="en-US" sz="1200"/>
              <a:pPr algn="r"/>
              <a:t>14</a:t>
            </a:fld>
            <a:endParaRPr 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smtClean="0">
              <a:ea typeface="ヒラギノ角ゴ Pro W3" pitchFamily="1" charset="-128"/>
            </a:endParaRPr>
          </a:p>
        </p:txBody>
      </p:sp>
      <p:sp>
        <p:nvSpPr>
          <p:cNvPr id="58372" name="Slide Number Placeholder 3"/>
          <p:cNvSpPr txBox="1">
            <a:spLocks noGrp="1"/>
          </p:cNvSpPr>
          <p:nvPr/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52F6F41-A63C-449C-8079-41651B3FF0E5}" type="slidenum">
              <a:rPr lang="en-US" sz="1200"/>
              <a:pPr algn="r"/>
              <a:t>15</a:t>
            </a:fld>
            <a:endParaRPr 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smtClean="0">
              <a:ea typeface="ヒラギノ角ゴ Pro W3" pitchFamily="1" charset="-128"/>
            </a:endParaRPr>
          </a:p>
        </p:txBody>
      </p:sp>
      <p:sp>
        <p:nvSpPr>
          <p:cNvPr id="59396" name="Slide Number Placeholder 3"/>
          <p:cNvSpPr txBox="1">
            <a:spLocks noGrp="1"/>
          </p:cNvSpPr>
          <p:nvPr/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CC93846-ACC2-4D16-BB07-28992CBEE2A1}" type="slidenum">
              <a:rPr lang="en-US" sz="1200"/>
              <a:pPr algn="r"/>
              <a:t>16</a:t>
            </a:fld>
            <a:endParaRPr 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smtClean="0">
              <a:ea typeface="ヒラギノ角ゴ Pro W3" pitchFamily="1" charset="-128"/>
            </a:endParaRPr>
          </a:p>
        </p:txBody>
      </p:sp>
      <p:sp>
        <p:nvSpPr>
          <p:cNvPr id="60420" name="Slide Number Placeholder 3"/>
          <p:cNvSpPr txBox="1">
            <a:spLocks noGrp="1"/>
          </p:cNvSpPr>
          <p:nvPr/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60D411-D7D0-498E-A258-F90F4F45E543}" type="slidenum">
              <a:rPr lang="en-US" sz="1200"/>
              <a:pPr algn="r"/>
              <a:t>17</a:t>
            </a:fld>
            <a:endParaRPr 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smtClean="0">
              <a:ea typeface="ヒラギノ角ゴ Pro W3" pitchFamily="1" charset="-128"/>
            </a:endParaRPr>
          </a:p>
        </p:txBody>
      </p:sp>
      <p:sp>
        <p:nvSpPr>
          <p:cNvPr id="61444" name="Slide Number Placeholder 3"/>
          <p:cNvSpPr txBox="1">
            <a:spLocks noGrp="1"/>
          </p:cNvSpPr>
          <p:nvPr/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409734C-AE92-40CE-A1C4-D52CC41DDF18}" type="slidenum">
              <a:rPr lang="en-US" sz="1200"/>
              <a:pPr algn="r"/>
              <a:t>18</a:t>
            </a:fld>
            <a:endParaRPr 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smtClean="0">
              <a:ea typeface="ヒラギノ角ゴ Pro W3" pitchFamily="1" charset="-128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2AC259F-8431-44AC-AA52-B627FC3F75C9}" type="slidenum">
              <a:rPr lang="en-US" smtClean="0">
                <a:latin typeface="Arial" charset="0"/>
                <a:ea typeface="ヒラギノ角ゴ Pro W3" pitchFamily="1" charset="-128"/>
              </a:rPr>
              <a:pPr/>
              <a:t>19</a:t>
            </a:fld>
            <a:endParaRPr lang="en-US" smtClean="0">
              <a:latin typeface="Arial" charset="0"/>
              <a:ea typeface="ヒラギノ角ゴ Pro W3" pitchFamily="1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smtClean="0">
              <a:ea typeface="ヒラギノ角ゴ Pro W3" pitchFamily="1" charset="-128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244A6E2-5416-4EB7-9616-097065430BFF}" type="slidenum">
              <a:rPr lang="en-US" smtClean="0">
                <a:latin typeface="Arial" charset="0"/>
                <a:ea typeface="ヒラギノ角ゴ Pro W3" pitchFamily="1" charset="-128"/>
              </a:rPr>
              <a:pPr/>
              <a:t>2</a:t>
            </a:fld>
            <a:endParaRPr lang="en-US" smtClean="0">
              <a:latin typeface="Arial" charset="0"/>
              <a:ea typeface="ヒラギノ角ゴ Pro W3" pitchFamily="1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smtClean="0">
              <a:ea typeface="ヒラギノ角ゴ Pro W3" pitchFamily="1" charset="-128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B87C0A1-C768-4908-91CC-B26DF2978A21}" type="slidenum">
              <a:rPr lang="en-US" smtClean="0">
                <a:latin typeface="Arial" charset="0"/>
                <a:ea typeface="ヒラギノ角ゴ Pro W3" pitchFamily="1" charset="-128"/>
              </a:rPr>
              <a:pPr/>
              <a:t>20</a:t>
            </a:fld>
            <a:endParaRPr lang="en-US" smtClean="0">
              <a:latin typeface="Arial" charset="0"/>
              <a:ea typeface="ヒラギノ角ゴ Pro W3" pitchFamily="1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smtClean="0">
              <a:ea typeface="ヒラギノ角ゴ Pro W3" pitchFamily="1" charset="-128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2332513-1252-4DFE-AE90-04DA87D989F8}" type="slidenum">
              <a:rPr lang="en-US" smtClean="0">
                <a:latin typeface="Arial" charset="0"/>
                <a:ea typeface="ヒラギノ角ゴ Pro W3" pitchFamily="1" charset="-128"/>
              </a:rPr>
              <a:pPr/>
              <a:t>21</a:t>
            </a:fld>
            <a:endParaRPr lang="en-US" smtClean="0">
              <a:latin typeface="Arial" charset="0"/>
              <a:ea typeface="ヒラギノ角ゴ Pro W3" pitchFamily="1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smtClean="0">
              <a:ea typeface="ヒラギノ角ゴ Pro W3" pitchFamily="1" charset="-128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7DEBB1D-237A-4A5C-8CCD-11F3F9FB0355}" type="slidenum">
              <a:rPr lang="en-US" smtClean="0">
                <a:latin typeface="Arial" charset="0"/>
                <a:ea typeface="ヒラギノ角ゴ Pro W3" pitchFamily="1" charset="-128"/>
              </a:rPr>
              <a:pPr/>
              <a:t>22</a:t>
            </a:fld>
            <a:endParaRPr lang="en-US" smtClean="0">
              <a:latin typeface="Arial" charset="0"/>
              <a:ea typeface="ヒラギノ角ゴ Pro W3" pitchFamily="1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smtClean="0">
              <a:ea typeface="ヒラギノ角ゴ Pro W3" pitchFamily="1" charset="-128"/>
            </a:endParaRPr>
          </a:p>
        </p:txBody>
      </p:sp>
      <p:sp>
        <p:nvSpPr>
          <p:cNvPr id="53252" name="Slide Number Placeholder 3"/>
          <p:cNvSpPr txBox="1">
            <a:spLocks noGrp="1"/>
          </p:cNvSpPr>
          <p:nvPr/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F11108E-95E4-49C7-872B-0CB91C0DD882}" type="slidenum">
              <a:rPr lang="en-US" sz="1200"/>
              <a:pPr algn="r"/>
              <a:t>23</a:t>
            </a:fld>
            <a:endParaRPr 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smtClean="0">
              <a:ea typeface="ヒラギノ角ゴ Pro W3" pitchFamily="1" charset="-128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459955F-C276-4CEC-9B8E-559C81AF61B0}" type="slidenum">
              <a:rPr lang="en-US" smtClean="0">
                <a:latin typeface="Arial" charset="0"/>
                <a:ea typeface="ヒラギノ角ゴ Pro W3" pitchFamily="1" charset="-128"/>
              </a:rPr>
              <a:pPr/>
              <a:t>24</a:t>
            </a:fld>
            <a:endParaRPr lang="en-US" smtClean="0">
              <a:latin typeface="Arial" charset="0"/>
              <a:ea typeface="ヒラギノ角ゴ Pro W3" pitchFamily="1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smtClean="0">
              <a:ea typeface="ヒラギノ角ゴ Pro W3" pitchFamily="1" charset="-128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FF39563-AFDE-42F8-901A-D280018D2C68}" type="slidenum">
              <a:rPr lang="en-US" smtClean="0">
                <a:latin typeface="Arial" charset="0"/>
                <a:ea typeface="ヒラギノ角ゴ Pro W3" pitchFamily="1" charset="-128"/>
              </a:rPr>
              <a:pPr/>
              <a:t>25</a:t>
            </a:fld>
            <a:endParaRPr lang="en-US" smtClean="0">
              <a:latin typeface="Arial" charset="0"/>
              <a:ea typeface="ヒラギノ角ゴ Pro W3" pitchFamily="1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smtClean="0">
              <a:ea typeface="ヒラギノ角ゴ Pro W3" pitchFamily="1" charset="-128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002ACE3-70AD-42F5-9A47-4D64955105DC}" type="slidenum">
              <a:rPr lang="en-US" smtClean="0">
                <a:latin typeface="Arial" charset="0"/>
                <a:ea typeface="ヒラギノ角ゴ Pro W3" pitchFamily="1" charset="-128"/>
              </a:rPr>
              <a:pPr/>
              <a:t>26</a:t>
            </a:fld>
            <a:endParaRPr lang="en-US" smtClean="0">
              <a:latin typeface="Arial" charset="0"/>
              <a:ea typeface="ヒラギノ角ゴ Pro W3" pitchFamily="1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smtClean="0">
              <a:ea typeface="ヒラギノ角ゴ Pro W3" pitchFamily="1" charset="-128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57B76C8-C39E-4A2D-87F5-C73692C507FD}" type="slidenum">
              <a:rPr lang="en-US" smtClean="0">
                <a:latin typeface="Arial" charset="0"/>
                <a:ea typeface="ヒラギノ角ゴ Pro W3" pitchFamily="1" charset="-128"/>
              </a:rPr>
              <a:pPr/>
              <a:t>27</a:t>
            </a:fld>
            <a:endParaRPr lang="en-US" smtClean="0">
              <a:latin typeface="Arial" charset="0"/>
              <a:ea typeface="ヒラギノ角ゴ Pro W3" pitchFamily="1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smtClean="0">
              <a:ea typeface="ヒラギノ角ゴ Pro W3" pitchFamily="1" charset="-128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D9F3598-C2EB-4418-8CAB-ADB104FC5EC5}" type="slidenum">
              <a:rPr lang="en-US" smtClean="0">
                <a:latin typeface="Arial" charset="0"/>
                <a:ea typeface="ヒラギノ角ゴ Pro W3" pitchFamily="1" charset="-128"/>
              </a:rPr>
              <a:pPr/>
              <a:t>28</a:t>
            </a:fld>
            <a:endParaRPr lang="en-US" smtClean="0">
              <a:latin typeface="Arial" charset="0"/>
              <a:ea typeface="ヒラギノ角ゴ Pro W3" pitchFamily="1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smtClean="0">
              <a:ea typeface="ヒラギノ角ゴ Pro W3" pitchFamily="1" charset="-128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D317701-721A-46D9-BF3C-90C385C75B0D}" type="slidenum">
              <a:rPr lang="en-US" smtClean="0">
                <a:latin typeface="Arial" charset="0"/>
                <a:ea typeface="ヒラギノ角ゴ Pro W3" pitchFamily="1" charset="-128"/>
              </a:rPr>
              <a:pPr/>
              <a:t>29</a:t>
            </a:fld>
            <a:endParaRPr lang="en-US" smtClean="0">
              <a:latin typeface="Arial" charset="0"/>
              <a:ea typeface="ヒラギノ角ゴ Pro W3" pitchFamily="1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smtClean="0">
              <a:ea typeface="ヒラギノ角ゴ Pro W3" pitchFamily="1" charset="-128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6D52C3F-D771-4B25-92F2-BC1C67EFB199}" type="slidenum">
              <a:rPr lang="en-US" smtClean="0">
                <a:latin typeface="Arial" charset="0"/>
                <a:ea typeface="ヒラギノ角ゴ Pro W3" pitchFamily="1" charset="-128"/>
              </a:rPr>
              <a:pPr/>
              <a:t>3</a:t>
            </a:fld>
            <a:endParaRPr lang="en-US" smtClean="0">
              <a:latin typeface="Arial" charset="0"/>
              <a:ea typeface="ヒラギノ角ゴ Pro W3" pitchFamily="1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smtClean="0">
              <a:ea typeface="ヒラギノ角ゴ Pro W3" pitchFamily="1" charset="-128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AEEBCA9-AAE2-453F-9197-608ADC1976AB}" type="slidenum">
              <a:rPr lang="en-US" smtClean="0">
                <a:latin typeface="Arial" charset="0"/>
                <a:ea typeface="ヒラギノ角ゴ Pro W3" pitchFamily="1" charset="-128"/>
              </a:rPr>
              <a:pPr/>
              <a:t>30</a:t>
            </a:fld>
            <a:endParaRPr lang="en-US" smtClean="0">
              <a:latin typeface="Arial" charset="0"/>
              <a:ea typeface="ヒラギノ角ゴ Pro W3" pitchFamily="1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smtClean="0">
              <a:ea typeface="ヒラギノ角ゴ Pro W3" pitchFamily="1" charset="-128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82D3FE8-7750-41D8-A09C-12D4D16662D1}" type="slidenum">
              <a:rPr lang="en-US" smtClean="0">
                <a:latin typeface="Arial" charset="0"/>
                <a:ea typeface="ヒラギノ角ゴ Pro W3" pitchFamily="1" charset="-128"/>
              </a:rPr>
              <a:pPr/>
              <a:t>31</a:t>
            </a:fld>
            <a:endParaRPr lang="en-US" smtClean="0">
              <a:latin typeface="Arial" charset="0"/>
              <a:ea typeface="ヒラギノ角ゴ Pro W3" pitchFamily="1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smtClean="0">
              <a:ea typeface="ヒラギノ角ゴ Pro W3" pitchFamily="1" charset="-128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0A39986-820B-4940-9E5E-1349356C1340}" type="slidenum">
              <a:rPr lang="en-US" smtClean="0">
                <a:latin typeface="Arial" charset="0"/>
                <a:ea typeface="ヒラギノ角ゴ Pro W3" pitchFamily="1" charset="-128"/>
              </a:rPr>
              <a:pPr/>
              <a:t>32</a:t>
            </a:fld>
            <a:endParaRPr lang="en-US" smtClean="0">
              <a:latin typeface="Arial" charset="0"/>
              <a:ea typeface="ヒラギノ角ゴ Pro W3" pitchFamily="1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smtClean="0">
              <a:ea typeface="ヒラギノ角ゴ Pro W3" pitchFamily="1" charset="-128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DDFF7F2-A506-4764-A7B4-BAC8D45FFC29}" type="slidenum">
              <a:rPr lang="en-US" smtClean="0">
                <a:latin typeface="Arial" charset="0"/>
                <a:ea typeface="ヒラギノ角ゴ Pro W3" pitchFamily="1" charset="-128"/>
              </a:rPr>
              <a:pPr/>
              <a:t>33</a:t>
            </a:fld>
            <a:endParaRPr lang="en-US" smtClean="0">
              <a:latin typeface="Arial" charset="0"/>
              <a:ea typeface="ヒラギノ角ゴ Pro W3" pitchFamily="1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smtClean="0">
              <a:ea typeface="ヒラギノ角ゴ Pro W3" pitchFamily="1" charset="-128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A16E440-160A-436B-A153-1E615B788D79}" type="slidenum">
              <a:rPr lang="en-US" smtClean="0">
                <a:latin typeface="Arial" charset="0"/>
                <a:ea typeface="ヒラギノ角ゴ Pro W3" pitchFamily="1" charset="-128"/>
              </a:rPr>
              <a:pPr/>
              <a:t>34</a:t>
            </a:fld>
            <a:endParaRPr lang="en-US" smtClean="0">
              <a:latin typeface="Arial" charset="0"/>
              <a:ea typeface="ヒラギノ角ゴ Pro W3" pitchFamily="1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smtClean="0">
              <a:ea typeface="ヒラギノ角ゴ Pro W3" pitchFamily="1" charset="-128"/>
            </a:endParaRP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877331E-BB2D-4780-9D79-1475FA31C394}" type="slidenum">
              <a:rPr lang="en-US" smtClean="0">
                <a:latin typeface="Arial" charset="0"/>
                <a:ea typeface="ヒラギノ角ゴ Pro W3" pitchFamily="1" charset="-128"/>
              </a:rPr>
              <a:pPr/>
              <a:t>35</a:t>
            </a:fld>
            <a:endParaRPr lang="en-US" smtClean="0">
              <a:latin typeface="Arial" charset="0"/>
              <a:ea typeface="ヒラギノ角ゴ Pro W3" pitchFamily="1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smtClean="0">
              <a:ea typeface="ヒラギノ角ゴ Pro W3" pitchFamily="1" charset="-128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6C2DE27-9826-493D-B50F-F922912100C9}" type="slidenum">
              <a:rPr lang="en-US" smtClean="0">
                <a:latin typeface="Arial" charset="0"/>
                <a:ea typeface="ヒラギノ角ゴ Pro W3" pitchFamily="1" charset="-128"/>
              </a:rPr>
              <a:pPr/>
              <a:t>36</a:t>
            </a:fld>
            <a:endParaRPr lang="en-US" smtClean="0">
              <a:latin typeface="Arial" charset="0"/>
              <a:ea typeface="ヒラギノ角ゴ Pro W3" pitchFamily="1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smtClean="0">
              <a:ea typeface="ヒラギノ角ゴ Pro W3" pitchFamily="1" charset="-128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9DC9679-D2A7-4894-A785-7F07D7C10042}" type="slidenum">
              <a:rPr lang="en-US" smtClean="0">
                <a:latin typeface="Arial" charset="0"/>
                <a:ea typeface="ヒラギノ角ゴ Pro W3" pitchFamily="1" charset="-128"/>
              </a:rPr>
              <a:pPr/>
              <a:t>4</a:t>
            </a:fld>
            <a:endParaRPr lang="en-US" smtClean="0">
              <a:latin typeface="Arial" charset="0"/>
              <a:ea typeface="ヒラギノ角ゴ Pro W3" pitchFamily="1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smtClean="0">
              <a:ea typeface="ヒラギノ角ゴ Pro W3" pitchFamily="1" charset="-128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C7E51F9-7F80-44E0-BB8E-5CAC868FB103}" type="slidenum">
              <a:rPr lang="en-US" smtClean="0">
                <a:latin typeface="Arial" charset="0"/>
                <a:ea typeface="ヒラギノ角ゴ Pro W3" pitchFamily="1" charset="-128"/>
              </a:rPr>
              <a:pPr/>
              <a:t>5</a:t>
            </a:fld>
            <a:endParaRPr lang="en-US" smtClean="0">
              <a:latin typeface="Arial" charset="0"/>
              <a:ea typeface="ヒラギノ角ゴ Pro W3" pitchFamily="1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smtClean="0">
              <a:ea typeface="ヒラギノ角ゴ Pro W3" pitchFamily="1" charset="-128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DCF25B2-C5E3-412C-8579-4D88BD327687}" type="slidenum">
              <a:rPr lang="en-US" smtClean="0">
                <a:latin typeface="Arial" charset="0"/>
                <a:ea typeface="ヒラギノ角ゴ Pro W3" pitchFamily="1" charset="-128"/>
              </a:rPr>
              <a:pPr/>
              <a:t>6</a:t>
            </a:fld>
            <a:endParaRPr lang="en-US" smtClean="0">
              <a:latin typeface="Arial" charset="0"/>
              <a:ea typeface="ヒラギノ角ゴ Pro W3" pitchFamily="1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smtClean="0">
              <a:ea typeface="ヒラギノ角ゴ Pro W3" pitchFamily="1" charset="-128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2B7BF48-B61B-49C4-850C-7DA42FE69C66}" type="slidenum">
              <a:rPr lang="en-US" smtClean="0">
                <a:latin typeface="Arial" charset="0"/>
                <a:ea typeface="ヒラギノ角ゴ Pro W3" pitchFamily="1" charset="-128"/>
              </a:rPr>
              <a:pPr/>
              <a:t>7</a:t>
            </a:fld>
            <a:endParaRPr lang="en-US" smtClean="0">
              <a:latin typeface="Arial" charset="0"/>
              <a:ea typeface="ヒラギノ角ゴ Pro W3" pitchFamily="1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smtClean="0">
              <a:ea typeface="ヒラギノ角ゴ Pro W3" pitchFamily="1" charset="-128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99EBC2F-2788-4398-A827-391115BFF958}" type="slidenum">
              <a:rPr lang="en-US" smtClean="0">
                <a:latin typeface="Arial" charset="0"/>
                <a:ea typeface="ヒラギノ角ゴ Pro W3" pitchFamily="1" charset="-128"/>
              </a:rPr>
              <a:pPr/>
              <a:t>8</a:t>
            </a:fld>
            <a:endParaRPr lang="en-US" smtClean="0">
              <a:latin typeface="Arial" charset="0"/>
              <a:ea typeface="ヒラギノ角ゴ Pro W3" pitchFamily="1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smtClean="0">
              <a:ea typeface="ヒラギノ角ゴ Pro W3" pitchFamily="1" charset="-128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7A87A06-3941-4026-9E07-AA95151C6099}" type="slidenum">
              <a:rPr lang="en-US" smtClean="0">
                <a:latin typeface="Arial" charset="0"/>
                <a:ea typeface="ヒラギノ角ゴ Pro W3" pitchFamily="1" charset="-128"/>
              </a:rPr>
              <a:pPr/>
              <a:t>9</a:t>
            </a:fld>
            <a:endParaRPr lang="en-US" smtClean="0">
              <a:latin typeface="Arial" charset="0"/>
              <a:ea typeface="ヒラギノ角ゴ Pro W3" pitchFamily="1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8" descr="background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2"/>
          <p:cNvSpPr>
            <a:spLocks noChangeArrowheads="1"/>
          </p:cNvSpPr>
          <p:nvPr userDrawn="1"/>
        </p:nvSpPr>
        <p:spPr bwMode="auto">
          <a:xfrm>
            <a:off x="457200" y="3505200"/>
            <a:ext cx="8686800" cy="2667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ヒラギノ角ゴ Pro W3" charset="-128"/>
            </a:endParaRPr>
          </a:p>
        </p:txBody>
      </p:sp>
      <p:sp>
        <p:nvSpPr>
          <p:cNvPr id="5" name="Text Box 15"/>
          <p:cNvSpPr txBox="1">
            <a:spLocks noChangeArrowheads="1"/>
          </p:cNvSpPr>
          <p:nvPr userDrawn="1"/>
        </p:nvSpPr>
        <p:spPr bwMode="auto">
          <a:xfrm>
            <a:off x="3200400" y="6477000"/>
            <a:ext cx="54864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700">
                <a:latin typeface="Verdana" pitchFamily="34" charset="0"/>
                <a:ea typeface="ヒラギノ角ゴ Pro W3" charset="-128"/>
              </a:rPr>
              <a:t>© 2010 PARAGON GAMING</a:t>
            </a:r>
          </a:p>
        </p:txBody>
      </p:sp>
      <p:pic>
        <p:nvPicPr>
          <p:cNvPr id="6" name="Picture 16" descr="url_button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6511925"/>
            <a:ext cx="15240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9" descr="paragon_logo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762000"/>
            <a:ext cx="248126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8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3733800"/>
            <a:ext cx="8305800" cy="1066800"/>
          </a:xfrm>
        </p:spPr>
        <p:txBody>
          <a:bodyPr anchor="t"/>
          <a:lstStyle>
            <a:lvl1pPr>
              <a:defRPr sz="2000" smtClean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1" descr="background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-1588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447800"/>
            <a:ext cx="82296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362200"/>
            <a:ext cx="8229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3" name="Text Box 9"/>
          <p:cNvSpPr txBox="1">
            <a:spLocks noChangeArrowheads="1"/>
          </p:cNvSpPr>
          <p:nvPr userDrawn="1"/>
        </p:nvSpPr>
        <p:spPr bwMode="auto">
          <a:xfrm>
            <a:off x="3200400" y="6477000"/>
            <a:ext cx="54864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700">
                <a:latin typeface="Verdana" pitchFamily="34" charset="0"/>
                <a:ea typeface="ヒラギノ角ゴ Pro W3" charset="-128"/>
              </a:rPr>
              <a:t>© 2010 PARAGON GAMING</a:t>
            </a:r>
          </a:p>
        </p:txBody>
      </p:sp>
      <p:pic>
        <p:nvPicPr>
          <p:cNvPr id="2054" name="Picture 12" descr="paragon_log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57200" y="304800"/>
            <a:ext cx="10541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3" descr="url_button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57200" y="6511925"/>
            <a:ext cx="15240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99" r:id="rId2"/>
    <p:sldLayoutId id="2147483698" r:id="rId3"/>
    <p:sldLayoutId id="2147483697" r:id="rId4"/>
    <p:sldLayoutId id="2147483696" r:id="rId5"/>
    <p:sldLayoutId id="2147483695" r:id="rId6"/>
    <p:sldLayoutId id="2147483694" r:id="rId7"/>
    <p:sldLayoutId id="2147483693" r:id="rId8"/>
    <p:sldLayoutId id="2147483692" r:id="rId9"/>
    <p:sldLayoutId id="2147483691" r:id="rId10"/>
    <p:sldLayoutId id="2147483690" r:id="rId11"/>
    <p:sldLayoutId id="214748368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ern="1200">
          <a:solidFill>
            <a:schemeClr val="folHlink"/>
          </a:solidFill>
          <a:latin typeface="Verdana" pitchFamily="-32" charset="0"/>
          <a:ea typeface="ヒラギノ角ゴ Pro W3" pitchFamily="-32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chemeClr val="folHlink"/>
          </a:solidFill>
          <a:latin typeface="Verdana" pitchFamily="-32" charset="0"/>
          <a:ea typeface="ヒラギノ角ゴ Pro W3" pitchFamily="-3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chemeClr val="folHlink"/>
          </a:solidFill>
          <a:latin typeface="Verdana" pitchFamily="-32" charset="0"/>
          <a:ea typeface="ヒラギノ角ゴ Pro W3" pitchFamily="-3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chemeClr val="folHlink"/>
          </a:solidFill>
          <a:latin typeface="Verdana" pitchFamily="-32" charset="0"/>
          <a:ea typeface="ヒラギノ角ゴ Pro W3" pitchFamily="-3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chemeClr val="folHlink"/>
          </a:solidFill>
          <a:latin typeface="Verdana" pitchFamily="-32" charset="0"/>
          <a:ea typeface="ヒラギノ角ゴ Pro W3" pitchFamily="-3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ts val="900"/>
        </a:spcAft>
        <a:buClr>
          <a:schemeClr val="hlink"/>
        </a:buClr>
        <a:buSzPct val="80000"/>
        <a:buFont typeface="Wingdings" pitchFamily="1" charset="2"/>
        <a:buChar char="§"/>
        <a:defRPr sz="1400" kern="1200">
          <a:solidFill>
            <a:schemeClr val="tx1"/>
          </a:solidFill>
          <a:latin typeface="Verdana" pitchFamily="-32" charset="0"/>
          <a:ea typeface="ヒラギノ角ゴ Pro W3" pitchFamily="-32" charset="-128"/>
          <a:cs typeface="+mn-cs"/>
        </a:defRPr>
      </a:lvl1pPr>
      <a:lvl2pPr marL="571500" indent="-228600" algn="l" rtl="0" eaLnBrk="0" fontAlgn="base" hangingPunct="0">
        <a:spcBef>
          <a:spcPct val="0"/>
        </a:spcBef>
        <a:spcAft>
          <a:spcPts val="900"/>
        </a:spcAft>
        <a:buClr>
          <a:schemeClr val="hlink"/>
        </a:buClr>
        <a:buSzPct val="80000"/>
        <a:buFont typeface="Wingdings" pitchFamily="1" charset="2"/>
        <a:buChar char="§"/>
        <a:defRPr sz="1200" kern="1200">
          <a:solidFill>
            <a:schemeClr val="tx1"/>
          </a:solidFill>
          <a:latin typeface="Verdana" pitchFamily="-32" charset="0"/>
          <a:ea typeface="ヒラギノ角ゴ Pro W3" pitchFamily="-32" charset="-128"/>
          <a:cs typeface="+mn-cs"/>
        </a:defRPr>
      </a:lvl2pPr>
      <a:lvl3pPr marL="914400" indent="-228600" algn="l" rtl="0" eaLnBrk="0" fontAlgn="base" hangingPunct="0">
        <a:spcBef>
          <a:spcPct val="0"/>
        </a:spcBef>
        <a:spcAft>
          <a:spcPts val="900"/>
        </a:spcAft>
        <a:buClr>
          <a:schemeClr val="hlink"/>
        </a:buClr>
        <a:buSzPct val="80000"/>
        <a:buFont typeface="Wingdings" pitchFamily="1" charset="2"/>
        <a:buChar char="§"/>
        <a:defRPr sz="1200" kern="1200">
          <a:solidFill>
            <a:schemeClr val="tx1"/>
          </a:solidFill>
          <a:latin typeface="Verdana" pitchFamily="-32" charset="0"/>
          <a:ea typeface="ヒラギノ角ゴ Pro W3" pitchFamily="-32" charset="-128"/>
          <a:cs typeface="+mn-cs"/>
        </a:defRPr>
      </a:lvl3pPr>
      <a:lvl4pPr marL="1257300" indent="-228600" algn="l" rtl="0" eaLnBrk="0" fontAlgn="base" hangingPunct="0">
        <a:spcBef>
          <a:spcPct val="0"/>
        </a:spcBef>
        <a:spcAft>
          <a:spcPts val="900"/>
        </a:spcAft>
        <a:buClr>
          <a:schemeClr val="hlink"/>
        </a:buClr>
        <a:buSzPct val="80000"/>
        <a:buFont typeface="Wingdings" pitchFamily="1" charset="2"/>
        <a:buChar char="§"/>
        <a:defRPr sz="1200" kern="1200">
          <a:solidFill>
            <a:schemeClr val="tx1"/>
          </a:solidFill>
          <a:latin typeface="Verdana" pitchFamily="-32" charset="0"/>
          <a:ea typeface="ヒラギノ角ゴ Pro W3" pitchFamily="-32" charset="-128"/>
          <a:cs typeface="+mn-cs"/>
        </a:defRPr>
      </a:lvl4pPr>
      <a:lvl5pPr marL="1600200" indent="-228600" algn="l" rtl="0" eaLnBrk="0" fontAlgn="base" hangingPunct="0">
        <a:spcBef>
          <a:spcPct val="0"/>
        </a:spcBef>
        <a:spcAft>
          <a:spcPts val="900"/>
        </a:spcAft>
        <a:buClr>
          <a:schemeClr val="hlink"/>
        </a:buClr>
        <a:buSzPct val="80000"/>
        <a:buFont typeface="Wingdings" pitchFamily="1" charset="2"/>
        <a:buChar char="§"/>
        <a:defRPr sz="1200" kern="1200">
          <a:solidFill>
            <a:schemeClr val="tx1"/>
          </a:solidFill>
          <a:latin typeface="Verdana" pitchFamily="-32" charset="0"/>
          <a:ea typeface="ヒラギノ角ゴ Pro W3" pitchFamily="-32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1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video" Target="Paragon_960%20(1).mov" TargetMode="External"/><Relationship Id="rId6" Type="http://schemas.openxmlformats.org/officeDocument/2006/relationships/hyperlink" Target="../../../../../Desktop/Travel%20Folder/New%20Projects/Missouri/paragon%20ppt_%201/paragon%20ppt.%201/Paragon_960%20(1).mov" TargetMode="External"/><Relationship Id="rId5" Type="http://schemas.openxmlformats.org/officeDocument/2006/relationships/image" Target="../media/image7.wmf"/><Relationship Id="rId4" Type="http://schemas.openxmlformats.org/officeDocument/2006/relationships/hyperlink" Target="file:///\\localhost\Users\JUNK\Desktop\paragon%20ppt.\Paragon_960%20(1).mov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 descr="CO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latin typeface="Verdana" pitchFamily="1" charset="0"/>
              <a:ea typeface="ヒラギノ角ゴ Pro W3" pitchFamily="1" charset="-128"/>
            </a:endParaRPr>
          </a:p>
          <a:p>
            <a:endParaRPr lang="en-US" smtClean="0">
              <a:latin typeface="Verdana" pitchFamily="1" charset="0"/>
              <a:ea typeface="ヒラギノ角ゴ Pro W3" pitchFamily="1" charset="-128"/>
            </a:endParaRPr>
          </a:p>
        </p:txBody>
      </p:sp>
      <p:pic>
        <p:nvPicPr>
          <p:cNvPr id="4100" name="Picture 13" descr="url_butt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6511925"/>
            <a:ext cx="15240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8229600" cy="3962400"/>
          </a:xfrm>
        </p:spPr>
        <p:txBody>
          <a:bodyPr/>
          <a:lstStyle/>
          <a:p>
            <a:r>
              <a:rPr lang="en-US" sz="1800" b="1" smtClean="0">
                <a:solidFill>
                  <a:schemeClr val="folHlink"/>
                </a:solidFill>
                <a:latin typeface="Verdana" pitchFamily="1" charset="0"/>
                <a:ea typeface="ヒラギノ角ゴ Pro W3" pitchFamily="1" charset="-128"/>
              </a:rPr>
              <a:t>CASINO</a:t>
            </a:r>
            <a:endParaRPr lang="en-CA" sz="1800" b="1" smtClean="0">
              <a:solidFill>
                <a:schemeClr val="folHlink"/>
              </a:solidFill>
              <a:latin typeface="Verdana" pitchFamily="1" charset="0"/>
              <a:ea typeface="ヒラギノ角ゴ Pro W3" pitchFamily="1" charset="-128"/>
            </a:endParaRPr>
          </a:p>
          <a:p>
            <a:pPr lvl="1"/>
            <a:r>
              <a:rPr lang="en-US" sz="1400" smtClean="0">
                <a:latin typeface="Verdana" pitchFamily="1" charset="0"/>
                <a:ea typeface="ヒラギノ角ゴ Pro W3" pitchFamily="1" charset="-128"/>
              </a:rPr>
              <a:t>55,200 sq. ft. single-level, gaming floor housing </a:t>
            </a:r>
          </a:p>
          <a:p>
            <a:pPr lvl="1"/>
            <a:r>
              <a:rPr lang="en-US" sz="1400" smtClean="0">
                <a:latin typeface="Verdana" pitchFamily="1" charset="0"/>
                <a:ea typeface="ヒラギノ角ゴ Pro W3" pitchFamily="1" charset="-128"/>
              </a:rPr>
              <a:t>1,200 slot machines </a:t>
            </a:r>
          </a:p>
          <a:p>
            <a:pPr lvl="1"/>
            <a:r>
              <a:rPr lang="en-US" sz="1400" smtClean="0">
                <a:latin typeface="Verdana" pitchFamily="1" charset="0"/>
                <a:ea typeface="ヒラギノ角ゴ Pro W3" pitchFamily="1" charset="-128"/>
              </a:rPr>
              <a:t>30 table games, 10 table poker room</a:t>
            </a:r>
          </a:p>
          <a:p>
            <a:r>
              <a:rPr lang="en-US" sz="1800" b="1" smtClean="0">
                <a:solidFill>
                  <a:schemeClr val="folHlink"/>
                </a:solidFill>
                <a:latin typeface="Verdana" pitchFamily="1" charset="0"/>
                <a:ea typeface="ヒラギノ角ゴ Pro W3" pitchFamily="1" charset="-128"/>
              </a:rPr>
              <a:t>FOOD &amp; BEVERAGE</a:t>
            </a:r>
            <a:endParaRPr lang="en-CA" sz="1800" b="1" smtClean="0">
              <a:solidFill>
                <a:schemeClr val="folHlink"/>
              </a:solidFill>
              <a:latin typeface="Verdana" pitchFamily="1" charset="0"/>
              <a:ea typeface="ヒラギノ角ゴ Pro W3" pitchFamily="1" charset="-128"/>
            </a:endParaRPr>
          </a:p>
          <a:p>
            <a:pPr lvl="1"/>
            <a:r>
              <a:rPr lang="en-US" sz="1400" smtClean="0">
                <a:latin typeface="Verdana" pitchFamily="1" charset="0"/>
                <a:ea typeface="ヒラギノ角ゴ Pro W3" pitchFamily="1" charset="-128"/>
              </a:rPr>
              <a:t>200 seat buffet, 90 seat café &amp; stand-alone food court</a:t>
            </a:r>
            <a:endParaRPr lang="en-CA" sz="1400" smtClean="0">
              <a:latin typeface="Verdana" pitchFamily="1" charset="0"/>
              <a:ea typeface="ヒラギノ角ゴ Pro W3" pitchFamily="1" charset="-128"/>
            </a:endParaRPr>
          </a:p>
          <a:p>
            <a:pPr lvl="1"/>
            <a:r>
              <a:rPr lang="en-US" sz="1400" smtClean="0">
                <a:latin typeface="Verdana" pitchFamily="1" charset="0"/>
                <a:ea typeface="ヒラギノ角ゴ Pro W3" pitchFamily="1" charset="-128"/>
              </a:rPr>
              <a:t>75 seat sports bar &amp; 50 seat themed bar</a:t>
            </a:r>
            <a:endParaRPr lang="en-CA" sz="1400" smtClean="0">
              <a:latin typeface="Verdana" pitchFamily="1" charset="0"/>
              <a:ea typeface="ヒラギノ角ゴ Pro W3" pitchFamily="1" charset="-128"/>
            </a:endParaRPr>
          </a:p>
          <a:p>
            <a:pPr lvl="1"/>
            <a:r>
              <a:rPr lang="en-US" sz="1400" smtClean="0">
                <a:latin typeface="Verdana" pitchFamily="1" charset="0"/>
                <a:ea typeface="ヒラギノ角ゴ Pro W3" pitchFamily="1" charset="-128"/>
              </a:rPr>
              <a:t>125 seat cabaret/lounge</a:t>
            </a:r>
            <a:endParaRPr lang="en-CA" sz="1400" smtClean="0">
              <a:latin typeface="Verdana" pitchFamily="1" charset="0"/>
              <a:ea typeface="ヒラギノ角ゴ Pro W3" pitchFamily="1" charset="-128"/>
            </a:endParaRPr>
          </a:p>
          <a:p>
            <a:r>
              <a:rPr lang="en-US" sz="1800" b="1" smtClean="0">
                <a:solidFill>
                  <a:schemeClr val="folHlink"/>
                </a:solidFill>
                <a:latin typeface="Verdana" pitchFamily="1" charset="0"/>
                <a:ea typeface="ヒラギノ角ゴ Pro W3" pitchFamily="1" charset="-128"/>
              </a:rPr>
              <a:t>OTHER</a:t>
            </a:r>
          </a:p>
          <a:p>
            <a:pPr lvl="1"/>
            <a:r>
              <a:rPr lang="en-US" sz="1400" smtClean="0">
                <a:latin typeface="Verdana" pitchFamily="1" charset="0"/>
                <a:ea typeface="ヒラギノ角ゴ Pro W3" pitchFamily="1" charset="-128"/>
              </a:rPr>
              <a:t>2,100 sq. ft. of retail</a:t>
            </a:r>
            <a:endParaRPr lang="en-CA" sz="1400" smtClean="0">
              <a:latin typeface="Verdana" pitchFamily="1" charset="0"/>
              <a:ea typeface="ヒラギノ角ゴ Pro W3" pitchFamily="1" charset="-128"/>
            </a:endParaRPr>
          </a:p>
          <a:p>
            <a:pPr lvl="1"/>
            <a:r>
              <a:rPr lang="en-US" sz="1400" smtClean="0">
                <a:latin typeface="Verdana" pitchFamily="1" charset="0"/>
                <a:ea typeface="ヒラギノ角ゴ Pro W3" pitchFamily="1" charset="-128"/>
              </a:rPr>
              <a:t>1,000 vehicle paved parking area</a:t>
            </a:r>
          </a:p>
          <a:p>
            <a:pPr lvl="1"/>
            <a:endParaRPr lang="en-US" sz="1600" smtClean="0">
              <a:solidFill>
                <a:schemeClr val="folHlink"/>
              </a:solidFill>
              <a:latin typeface="Verdana" pitchFamily="1" charset="0"/>
              <a:ea typeface="ヒラギノ角ゴ Pro W3" pitchFamily="1" charset="-128"/>
            </a:endParaRPr>
          </a:p>
          <a:p>
            <a:endParaRPr lang="en-CA" sz="1600" smtClean="0">
              <a:solidFill>
                <a:schemeClr val="folHlink"/>
              </a:solidFill>
              <a:latin typeface="Verdana" pitchFamily="1" charset="0"/>
              <a:ea typeface="ヒラギノ角ゴ Pro W3" pitchFamily="1" charset="-128"/>
            </a:endParaRPr>
          </a:p>
          <a:p>
            <a:pPr lvl="1"/>
            <a:endParaRPr lang="en-US" sz="1600" smtClean="0">
              <a:solidFill>
                <a:schemeClr val="folHlink"/>
              </a:solidFill>
              <a:latin typeface="Verdana" pitchFamily="1" charset="0"/>
              <a:ea typeface="ヒラギノ角ゴ Pro W3" pitchFamily="1" charset="-128"/>
            </a:endParaRPr>
          </a:p>
          <a:p>
            <a:pPr lvl="1"/>
            <a:endParaRPr lang="en-US" sz="1600" smtClean="0">
              <a:solidFill>
                <a:schemeClr val="folHlink"/>
              </a:solidFill>
              <a:latin typeface="Verdana" pitchFamily="1" charset="0"/>
              <a:ea typeface="ヒラギノ角ゴ Pro W3" pitchFamily="1" charset="-128"/>
            </a:endParaRPr>
          </a:p>
        </p:txBody>
      </p:sp>
      <p:sp>
        <p:nvSpPr>
          <p:cNvPr id="13315" name="Title 1"/>
          <p:cNvSpPr>
            <a:spLocks/>
          </p:cNvSpPr>
          <p:nvPr/>
        </p:nvSpPr>
        <p:spPr bwMode="auto">
          <a:xfrm>
            <a:off x="1676400" y="533400"/>
            <a:ext cx="68580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000" b="1">
                <a:solidFill>
                  <a:schemeClr val="folHlink"/>
                </a:solidFill>
                <a:latin typeface="Verdana" pitchFamily="1" charset="0"/>
              </a:rPr>
              <a:t>PROJECT OVERVIEW – PHASE ONE</a:t>
            </a:r>
            <a:endParaRPr lang="en-CA" sz="2000" b="1">
              <a:solidFill>
                <a:schemeClr val="folHlink"/>
              </a:solidFill>
              <a:latin typeface="Verdana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914400" y="1828800"/>
            <a:ext cx="8229600" cy="4419600"/>
          </a:xfrm>
        </p:spPr>
        <p:txBody>
          <a:bodyPr/>
          <a:lstStyle/>
          <a:p>
            <a:r>
              <a:rPr lang="en-US" sz="1800" b="1" smtClean="0">
                <a:solidFill>
                  <a:schemeClr val="folHlink"/>
                </a:solidFill>
                <a:latin typeface="Verdana" pitchFamily="1" charset="0"/>
                <a:ea typeface="ヒラギノ角ゴ Pro W3" pitchFamily="1" charset="-128"/>
              </a:rPr>
              <a:t>CASINO</a:t>
            </a:r>
          </a:p>
          <a:p>
            <a:pPr lvl="2"/>
            <a:r>
              <a:rPr lang="en-US" sz="1400" smtClean="0">
                <a:latin typeface="Verdana" pitchFamily="1" charset="0"/>
                <a:ea typeface="ヒラギノ角ゴ Pro W3" pitchFamily="1" charset="-128"/>
              </a:rPr>
              <a:t>Up to 2,400 slot machines</a:t>
            </a:r>
          </a:p>
          <a:p>
            <a:pPr lvl="2"/>
            <a:r>
              <a:rPr lang="en-US" sz="1400" smtClean="0">
                <a:latin typeface="Verdana" pitchFamily="1" charset="0"/>
                <a:ea typeface="ヒラギノ角ゴ Pro W3" pitchFamily="1" charset="-128"/>
              </a:rPr>
              <a:t>Up to 58 table games (including poker)</a:t>
            </a:r>
          </a:p>
          <a:p>
            <a:r>
              <a:rPr lang="en-US" sz="1800" b="1" smtClean="0">
                <a:solidFill>
                  <a:schemeClr val="folHlink"/>
                </a:solidFill>
                <a:latin typeface="Verdana" pitchFamily="1" charset="0"/>
                <a:ea typeface="ヒラギノ角ゴ Pro W3" pitchFamily="1" charset="-128"/>
              </a:rPr>
              <a:t>ENTERTAINMENT</a:t>
            </a:r>
          </a:p>
          <a:p>
            <a:pPr lvl="2"/>
            <a:r>
              <a:rPr lang="en-US" sz="1400" smtClean="0">
                <a:latin typeface="Verdana" pitchFamily="1" charset="0"/>
                <a:ea typeface="ヒラギノ角ゴ Pro W3" pitchFamily="1" charset="-128"/>
              </a:rPr>
              <a:t>1,200 seat showroom</a:t>
            </a:r>
            <a:endParaRPr lang="en-CA" sz="1400" smtClean="0">
              <a:latin typeface="Verdana" pitchFamily="1" charset="0"/>
              <a:ea typeface="ヒラギノ角ゴ Pro W3" pitchFamily="1" charset="-128"/>
            </a:endParaRPr>
          </a:p>
          <a:p>
            <a:pPr lvl="2"/>
            <a:r>
              <a:rPr lang="en-US" sz="1400" smtClean="0">
                <a:latin typeface="Verdana" pitchFamily="1" charset="0"/>
                <a:ea typeface="ヒラギノ角ゴ Pro W3" pitchFamily="1" charset="-128"/>
              </a:rPr>
              <a:t>Multi-screen theatre</a:t>
            </a:r>
          </a:p>
          <a:p>
            <a:pPr lvl="2"/>
            <a:r>
              <a:rPr lang="en-US" sz="1400" smtClean="0">
                <a:latin typeface="Verdana" pitchFamily="1" charset="0"/>
                <a:ea typeface="ヒラギノ角ゴ Pro W3" pitchFamily="1" charset="-128"/>
              </a:rPr>
              <a:t>6,500 seat arena</a:t>
            </a:r>
          </a:p>
          <a:p>
            <a:r>
              <a:rPr lang="en-US" sz="1800" b="1" smtClean="0">
                <a:solidFill>
                  <a:schemeClr val="folHlink"/>
                </a:solidFill>
                <a:latin typeface="Verdana" pitchFamily="1" charset="0"/>
                <a:ea typeface="ヒラギノ角ゴ Pro W3" pitchFamily="1" charset="-128"/>
              </a:rPr>
              <a:t>FOOD &amp; BEVERAGE</a:t>
            </a:r>
            <a:endParaRPr lang="en-CA" sz="1800" b="1" smtClean="0">
              <a:solidFill>
                <a:schemeClr val="folHlink"/>
              </a:solidFill>
              <a:latin typeface="Verdana" pitchFamily="1" charset="0"/>
              <a:ea typeface="ヒラギノ角ゴ Pro W3" pitchFamily="1" charset="-128"/>
            </a:endParaRPr>
          </a:p>
          <a:p>
            <a:pPr lvl="2"/>
            <a:r>
              <a:rPr lang="en-US" sz="1400" smtClean="0">
                <a:latin typeface="Verdana" pitchFamily="1" charset="0"/>
                <a:ea typeface="ヒラギノ角ゴ Pro W3" pitchFamily="1" charset="-128"/>
              </a:rPr>
              <a:t>Additional restaurant concepts</a:t>
            </a:r>
          </a:p>
          <a:p>
            <a:r>
              <a:rPr lang="en-US" sz="1800" b="1" smtClean="0">
                <a:solidFill>
                  <a:schemeClr val="folHlink"/>
                </a:solidFill>
                <a:latin typeface="Verdana" pitchFamily="1" charset="0"/>
                <a:ea typeface="ヒラギノ角ゴ Pro W3" pitchFamily="1" charset="-128"/>
              </a:rPr>
              <a:t>HOTEL</a:t>
            </a:r>
            <a:endParaRPr lang="en-CA" sz="1800" b="1" smtClean="0">
              <a:solidFill>
                <a:schemeClr val="folHlink"/>
              </a:solidFill>
              <a:latin typeface="Verdana" pitchFamily="1" charset="0"/>
              <a:ea typeface="ヒラギノ角ゴ Pro W3" pitchFamily="1" charset="-128"/>
            </a:endParaRPr>
          </a:p>
          <a:p>
            <a:pPr lvl="2"/>
            <a:r>
              <a:rPr lang="en-US" sz="1400" smtClean="0">
                <a:latin typeface="Verdana" pitchFamily="1" charset="0"/>
                <a:ea typeface="ヒラギノ角ゴ Pro W3" pitchFamily="1" charset="-128"/>
              </a:rPr>
              <a:t>400 room resort hotel &amp; spa</a:t>
            </a:r>
          </a:p>
          <a:p>
            <a:pPr lvl="2">
              <a:buFont typeface="Wingdings" pitchFamily="1" charset="2"/>
              <a:buNone/>
            </a:pPr>
            <a:endParaRPr lang="en-US" sz="1600" smtClean="0">
              <a:solidFill>
                <a:schemeClr val="folHlink"/>
              </a:solidFill>
              <a:latin typeface="Verdana" pitchFamily="1" charset="0"/>
              <a:ea typeface="ヒラギノ角ゴ Pro W3" pitchFamily="1" charset="-128"/>
            </a:endParaRPr>
          </a:p>
        </p:txBody>
      </p:sp>
      <p:sp>
        <p:nvSpPr>
          <p:cNvPr id="16387" name="Title 1"/>
          <p:cNvSpPr>
            <a:spLocks/>
          </p:cNvSpPr>
          <p:nvPr/>
        </p:nvSpPr>
        <p:spPr bwMode="auto">
          <a:xfrm>
            <a:off x="1676400" y="533400"/>
            <a:ext cx="68580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Wingdings" pitchFamily="1" charset="2"/>
              <a:buNone/>
            </a:pPr>
            <a:r>
              <a:rPr lang="en-US" sz="2000" b="1">
                <a:solidFill>
                  <a:schemeClr val="folHlink"/>
                </a:solidFill>
                <a:latin typeface="Verdana" pitchFamily="1" charset="0"/>
              </a:rPr>
              <a:t>PHASE TWO – DESTINATION CONCEPT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3EDD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229600" cy="3200400"/>
          </a:xfrm>
        </p:spPr>
        <p:txBody>
          <a:bodyPr/>
          <a:lstStyle/>
          <a:p>
            <a:pPr lvl="1"/>
            <a:endParaRPr lang="en-US" smtClean="0">
              <a:latin typeface="Verdana" pitchFamily="1" charset="0"/>
              <a:ea typeface="ヒラギノ角ゴ Pro W3" pitchFamily="1" charset="-128"/>
            </a:endParaRPr>
          </a:p>
          <a:p>
            <a:endParaRPr lang="en-CA" sz="800" smtClean="0">
              <a:latin typeface="Verdana" pitchFamily="1" charset="0"/>
              <a:ea typeface="ヒラギノ角ゴ Pro W3" pitchFamily="1" charset="-128"/>
            </a:endParaRPr>
          </a:p>
          <a:p>
            <a:pPr lvl="1"/>
            <a:endParaRPr lang="en-US" smtClean="0">
              <a:latin typeface="Verdana" pitchFamily="1" charset="0"/>
              <a:ea typeface="ヒラギノ角ゴ Pro W3" pitchFamily="1" charset="-128"/>
            </a:endParaRPr>
          </a:p>
          <a:p>
            <a:pPr lvl="1"/>
            <a:endParaRPr lang="en-US" smtClean="0">
              <a:latin typeface="Verdana" pitchFamily="1" charset="0"/>
              <a:ea typeface="ヒラギノ角ゴ Pro W3" pitchFamily="1" charset="-128"/>
            </a:endParaRPr>
          </a:p>
        </p:txBody>
      </p:sp>
      <p:pic>
        <p:nvPicPr>
          <p:cNvPr id="17412" name="Title 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04800"/>
            <a:ext cx="8699500" cy="157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Chart 3"/>
          <p:cNvPicPr>
            <a:picLocks noChangeArrowheads="1"/>
          </p:cNvPicPr>
          <p:nvPr/>
        </p:nvPicPr>
        <p:blipFill>
          <a:blip r:embed="rId4" cstate="print"/>
          <a:srcRect l="4256" t="5103" r="1064" b="9851"/>
          <a:stretch>
            <a:fillRect/>
          </a:stretch>
        </p:blipFill>
        <p:spPr bwMode="auto">
          <a:xfrm>
            <a:off x="457200" y="2133600"/>
            <a:ext cx="7213600" cy="405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Box 5"/>
          <p:cNvSpPr txBox="1">
            <a:spLocks noChangeArrowheads="1"/>
          </p:cNvSpPr>
          <p:nvPr/>
        </p:nvSpPr>
        <p:spPr bwMode="auto">
          <a:xfrm>
            <a:off x="381000" y="1676400"/>
            <a:ext cx="800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tx2"/>
                </a:solidFill>
                <a:latin typeface="Franklin Gothic Book" charset="-52"/>
              </a:rPr>
              <a:t>HISTORICAL KANSAS CITY MARKET PERFORMANCE</a:t>
            </a:r>
            <a:endParaRPr lang="en-CA" sz="2000">
              <a:solidFill>
                <a:schemeClr val="tx2"/>
              </a:solidFill>
              <a:latin typeface="Franklin Gothic Book" charset="-52"/>
            </a:endParaRPr>
          </a:p>
        </p:txBody>
      </p:sp>
      <p:pic>
        <p:nvPicPr>
          <p:cNvPr id="17415" name="Picture 12" descr="TIG-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89838" y="6338888"/>
            <a:ext cx="1401762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3EDD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8435" name="Content Placeholder 2"/>
          <p:cNvSpPr>
            <a:spLocks noGrp="1"/>
          </p:cNvSpPr>
          <p:nvPr>
            <p:ph idx="4294967295"/>
          </p:nvPr>
        </p:nvSpPr>
        <p:spPr>
          <a:xfrm>
            <a:off x="533400" y="1447800"/>
            <a:ext cx="8229600" cy="3200400"/>
          </a:xfrm>
        </p:spPr>
        <p:txBody>
          <a:bodyPr/>
          <a:lstStyle/>
          <a:p>
            <a:pPr lvl="1"/>
            <a:endParaRPr lang="en-US" smtClean="0">
              <a:latin typeface="Verdana" pitchFamily="1" charset="0"/>
              <a:ea typeface="ヒラギノ角ゴ Pro W3" pitchFamily="1" charset="-128"/>
            </a:endParaRPr>
          </a:p>
          <a:p>
            <a:endParaRPr lang="en-CA" sz="800" smtClean="0">
              <a:latin typeface="Verdana" pitchFamily="1" charset="0"/>
              <a:ea typeface="ヒラギノ角ゴ Pro W3" pitchFamily="1" charset="-128"/>
            </a:endParaRPr>
          </a:p>
          <a:p>
            <a:pPr lvl="1"/>
            <a:endParaRPr lang="en-US" smtClean="0">
              <a:latin typeface="Verdana" pitchFamily="1" charset="0"/>
              <a:ea typeface="ヒラギノ角ゴ Pro W3" pitchFamily="1" charset="-128"/>
            </a:endParaRPr>
          </a:p>
          <a:p>
            <a:pPr lvl="1"/>
            <a:endParaRPr lang="en-US" smtClean="0">
              <a:latin typeface="Verdana" pitchFamily="1" charset="0"/>
              <a:ea typeface="ヒラギノ角ゴ Pro W3" pitchFamily="1" charset="-128"/>
            </a:endParaRPr>
          </a:p>
        </p:txBody>
      </p:sp>
      <p:pic>
        <p:nvPicPr>
          <p:cNvPr id="18436" name="Picture 12" descr="TIG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89838" y="6338888"/>
            <a:ext cx="1401762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Title 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100" y="225425"/>
            <a:ext cx="8851900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Content Placeholder 2"/>
          <p:cNvSpPr>
            <a:spLocks/>
          </p:cNvSpPr>
          <p:nvPr/>
        </p:nvSpPr>
        <p:spPr bwMode="auto">
          <a:xfrm>
            <a:off x="298450" y="1905000"/>
            <a:ext cx="8458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ts val="900"/>
              </a:spcBef>
              <a:spcAft>
                <a:spcPts val="900"/>
              </a:spcAft>
              <a:buClr>
                <a:schemeClr val="hlink"/>
              </a:buClr>
              <a:buSzPct val="80000"/>
              <a:buFont typeface="Franklin Gothic Medium" pitchFamily="34" charset="-52"/>
              <a:buAutoNum type="arabicParenR"/>
            </a:pPr>
            <a:r>
              <a:rPr lang="en-US" sz="2000">
                <a:latin typeface="Verdana" pitchFamily="1" charset="0"/>
              </a:rPr>
              <a:t>Enhance the Convenience of Gaming</a:t>
            </a:r>
          </a:p>
          <a:p>
            <a:pPr marL="457200" indent="-457200">
              <a:spcBef>
                <a:spcPts val="900"/>
              </a:spcBef>
              <a:spcAft>
                <a:spcPts val="900"/>
              </a:spcAft>
              <a:buClr>
                <a:schemeClr val="hlink"/>
              </a:buClr>
              <a:buSzPct val="80000"/>
              <a:buFont typeface="Franklin Gothic Medium" pitchFamily="34" charset="-52"/>
              <a:buAutoNum type="arabicParenR"/>
            </a:pPr>
            <a:r>
              <a:rPr lang="en-US" sz="2000">
                <a:latin typeface="Verdana" pitchFamily="1" charset="0"/>
              </a:rPr>
              <a:t>Additional Alternative with Unique Design/Theme</a:t>
            </a:r>
          </a:p>
          <a:p>
            <a:pPr marL="457200" indent="-457200">
              <a:spcBef>
                <a:spcPts val="900"/>
              </a:spcBef>
              <a:spcAft>
                <a:spcPts val="900"/>
              </a:spcAft>
              <a:buClr>
                <a:schemeClr val="hlink"/>
              </a:buClr>
              <a:buSzPct val="80000"/>
              <a:buFont typeface="Franklin Gothic Medium" pitchFamily="34" charset="-52"/>
              <a:buAutoNum type="arabicParenR"/>
            </a:pPr>
            <a:r>
              <a:rPr lang="en-US" sz="2000">
                <a:latin typeface="Verdana" pitchFamily="1" charset="0"/>
              </a:rPr>
              <a:t>Additional Alternative with Unique Gaming Product</a:t>
            </a:r>
          </a:p>
          <a:p>
            <a:pPr marL="457200" indent="-457200">
              <a:spcBef>
                <a:spcPts val="900"/>
              </a:spcBef>
              <a:spcAft>
                <a:spcPts val="900"/>
              </a:spcAft>
              <a:buClr>
                <a:schemeClr val="hlink"/>
              </a:buClr>
              <a:buSzPct val="80000"/>
              <a:buFont typeface="Franklin Gothic Medium" pitchFamily="34" charset="-52"/>
              <a:buAutoNum type="arabicParenR"/>
            </a:pPr>
            <a:r>
              <a:rPr lang="en-US" sz="2000">
                <a:latin typeface="Verdana" pitchFamily="1" charset="0"/>
              </a:rPr>
              <a:t>Increase in Level of Marketing in the Market</a:t>
            </a:r>
          </a:p>
          <a:p>
            <a:pPr marL="457200" indent="-457200">
              <a:spcBef>
                <a:spcPts val="900"/>
              </a:spcBef>
              <a:spcAft>
                <a:spcPts val="900"/>
              </a:spcAft>
              <a:buClr>
                <a:schemeClr val="hlink"/>
              </a:buClr>
              <a:buSzPct val="80000"/>
              <a:buFont typeface="Franklin Gothic Medium" pitchFamily="34" charset="-52"/>
              <a:buAutoNum type="arabicParenR"/>
            </a:pPr>
            <a:r>
              <a:rPr lang="en-US" sz="2000">
                <a:latin typeface="Verdana" pitchFamily="1" charset="0"/>
              </a:rPr>
              <a:t>Additional Capacity During Peak Times</a:t>
            </a:r>
          </a:p>
          <a:p>
            <a:pPr marL="457200" indent="-457200">
              <a:spcBef>
                <a:spcPts val="900"/>
              </a:spcBef>
              <a:spcAft>
                <a:spcPts val="900"/>
              </a:spcAft>
              <a:buClr>
                <a:schemeClr val="hlink"/>
              </a:buClr>
              <a:buSzPct val="80000"/>
              <a:buFont typeface="Franklin Gothic Medium" pitchFamily="34" charset="-52"/>
              <a:buAutoNum type="arabicParenR"/>
            </a:pPr>
            <a:r>
              <a:rPr lang="en-US" sz="2000">
                <a:latin typeface="Verdana" pitchFamily="1" charset="0"/>
              </a:rPr>
              <a:t>Additional Traffic Intercept Point</a:t>
            </a:r>
          </a:p>
          <a:p>
            <a:pPr marL="457200" indent="-457200">
              <a:spcBef>
                <a:spcPts val="900"/>
              </a:spcBef>
              <a:spcAft>
                <a:spcPts val="900"/>
              </a:spcAft>
              <a:buClr>
                <a:schemeClr val="hlink"/>
              </a:buClr>
              <a:buSzPct val="80000"/>
              <a:buFont typeface="Franklin Gothic Medium" pitchFamily="34" charset="-52"/>
              <a:buAutoNum type="arabicParenR"/>
            </a:pPr>
            <a:endParaRPr lang="en-US" sz="1800">
              <a:latin typeface="Verdana" pitchFamily="1" charset="0"/>
            </a:endParaRPr>
          </a:p>
          <a:p>
            <a:pPr marL="457200" indent="-457200">
              <a:spcBef>
                <a:spcPts val="900"/>
              </a:spcBef>
              <a:spcAft>
                <a:spcPts val="900"/>
              </a:spcAft>
              <a:buClr>
                <a:schemeClr val="hlink"/>
              </a:buClr>
              <a:buSzPct val="80000"/>
              <a:buFont typeface="Franklin Gothic Medium" pitchFamily="34" charset="-52"/>
              <a:buAutoNum type="arabicParenR"/>
            </a:pPr>
            <a:endParaRPr lang="en-US" sz="1800">
              <a:latin typeface="Verdana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3EDD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9459" name="Content Placeholder 2"/>
          <p:cNvSpPr>
            <a:spLocks noGrp="1"/>
          </p:cNvSpPr>
          <p:nvPr>
            <p:ph idx="4294967295"/>
          </p:nvPr>
        </p:nvSpPr>
        <p:spPr>
          <a:xfrm>
            <a:off x="533400" y="1447800"/>
            <a:ext cx="8229600" cy="3200400"/>
          </a:xfrm>
        </p:spPr>
        <p:txBody>
          <a:bodyPr/>
          <a:lstStyle/>
          <a:p>
            <a:pPr lvl="1"/>
            <a:endParaRPr lang="en-US" smtClean="0">
              <a:latin typeface="Verdana" pitchFamily="1" charset="0"/>
              <a:ea typeface="ヒラギノ角ゴ Pro W3" pitchFamily="1" charset="-128"/>
            </a:endParaRPr>
          </a:p>
          <a:p>
            <a:endParaRPr lang="en-CA" sz="800" smtClean="0">
              <a:latin typeface="Verdana" pitchFamily="1" charset="0"/>
              <a:ea typeface="ヒラギノ角ゴ Pro W3" pitchFamily="1" charset="-128"/>
            </a:endParaRPr>
          </a:p>
          <a:p>
            <a:pPr lvl="1"/>
            <a:endParaRPr lang="en-US" smtClean="0">
              <a:latin typeface="Verdana" pitchFamily="1" charset="0"/>
              <a:ea typeface="ヒラギノ角ゴ Pro W3" pitchFamily="1" charset="-128"/>
            </a:endParaRPr>
          </a:p>
          <a:p>
            <a:pPr lvl="1"/>
            <a:endParaRPr lang="en-US" smtClean="0">
              <a:latin typeface="Verdana" pitchFamily="1" charset="0"/>
              <a:ea typeface="ヒラギノ角ゴ Pro W3" pitchFamily="1" charset="-128"/>
            </a:endParaRPr>
          </a:p>
        </p:txBody>
      </p:sp>
      <p:pic>
        <p:nvPicPr>
          <p:cNvPr id="19460" name="Picture 12" descr="TIG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89838" y="6338888"/>
            <a:ext cx="1401762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Rectangl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450" y="298450"/>
            <a:ext cx="86995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Chart 5"/>
          <p:cNvGraphicFramePr/>
          <p:nvPr/>
        </p:nvGraphicFramePr>
        <p:xfrm>
          <a:off x="685800" y="1285875"/>
          <a:ext cx="77724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3EDD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20483" name="Content Placeholder 2"/>
          <p:cNvSpPr>
            <a:spLocks noGrp="1"/>
          </p:cNvSpPr>
          <p:nvPr>
            <p:ph idx="4294967295"/>
          </p:nvPr>
        </p:nvSpPr>
        <p:spPr>
          <a:xfrm>
            <a:off x="533400" y="1447800"/>
            <a:ext cx="8229600" cy="3200400"/>
          </a:xfrm>
        </p:spPr>
        <p:txBody>
          <a:bodyPr/>
          <a:lstStyle/>
          <a:p>
            <a:pPr lvl="1"/>
            <a:endParaRPr lang="en-US" smtClean="0">
              <a:latin typeface="Verdana" pitchFamily="1" charset="0"/>
              <a:ea typeface="ヒラギノ角ゴ Pro W3" pitchFamily="1" charset="-128"/>
            </a:endParaRPr>
          </a:p>
          <a:p>
            <a:endParaRPr lang="en-CA" sz="800" smtClean="0">
              <a:latin typeface="Verdana" pitchFamily="1" charset="0"/>
              <a:ea typeface="ヒラギノ角ゴ Pro W3" pitchFamily="1" charset="-128"/>
            </a:endParaRPr>
          </a:p>
          <a:p>
            <a:pPr lvl="1"/>
            <a:endParaRPr lang="en-US" smtClean="0">
              <a:latin typeface="Verdana" pitchFamily="1" charset="0"/>
              <a:ea typeface="ヒラギノ角ゴ Pro W3" pitchFamily="1" charset="-128"/>
            </a:endParaRPr>
          </a:p>
          <a:p>
            <a:pPr lvl="1"/>
            <a:endParaRPr lang="en-US" smtClean="0">
              <a:latin typeface="Verdana" pitchFamily="1" charset="0"/>
              <a:ea typeface="ヒラギノ角ゴ Pro W3" pitchFamily="1" charset="-128"/>
            </a:endParaRPr>
          </a:p>
        </p:txBody>
      </p:sp>
      <p:pic>
        <p:nvPicPr>
          <p:cNvPr id="20484" name="Picture 12" descr="TIG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89838" y="6338888"/>
            <a:ext cx="1401762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Rectangl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450" y="450850"/>
            <a:ext cx="86995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5817" name="Group 41"/>
          <p:cNvGraphicFramePr>
            <a:graphicFrameLocks noGrp="1"/>
          </p:cNvGraphicFramePr>
          <p:nvPr/>
        </p:nvGraphicFramePr>
        <p:xfrm>
          <a:off x="914400" y="1666875"/>
          <a:ext cx="7315200" cy="4040189"/>
        </p:xfrm>
        <a:graphic>
          <a:graphicData uri="http://schemas.openxmlformats.org/drawingml/2006/table">
            <a:tbl>
              <a:tblPr/>
              <a:tblGrid>
                <a:gridCol w="4135438"/>
                <a:gridCol w="1711325"/>
                <a:gridCol w="1468437"/>
              </a:tblGrid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ヒラギノ角ゴ Pro W3" charset="-128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Gaming Rev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% of Total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Incremental Local Market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$30,446,339 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31.3%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Incremental Tourism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$1,064,092 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1.1%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Incremental Traffic Intercept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$3,046,035 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3.1%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Total Market Growth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$34,556,466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35.5%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Recapture from Kansas Properties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$12,235,370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12.6%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Incremental to Missouri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$46,791,836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48.0%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Capture from Missouri Properties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$50,596,898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52.0%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Sugar Creek Gaming Revenue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$97,388,734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100.0%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Source: The Innovation Group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 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 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3EDD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pic>
        <p:nvPicPr>
          <p:cNvPr id="21507" name="Picture 12" descr="TIG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89838" y="6338888"/>
            <a:ext cx="1401762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Rectangl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450" y="323850"/>
            <a:ext cx="8699500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7897" name="Group 73"/>
          <p:cNvGraphicFramePr>
            <a:graphicFrameLocks noGrp="1"/>
          </p:cNvGraphicFramePr>
          <p:nvPr/>
        </p:nvGraphicFramePr>
        <p:xfrm>
          <a:off x="2514600" y="2057400"/>
          <a:ext cx="3886200" cy="2974977"/>
        </p:xfrm>
        <a:graphic>
          <a:graphicData uri="http://schemas.openxmlformats.org/drawingml/2006/table">
            <a:tbl>
              <a:tblPr/>
              <a:tblGrid>
                <a:gridCol w="2128838"/>
                <a:gridCol w="1757362"/>
              </a:tblGrid>
              <a:tr h="4349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IOC KC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$5,116,846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Argosy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$9,126,425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Ameristar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$22,818,542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Harrah's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$12,199,657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All Other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$1,335,428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Total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$50,596,898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Source: The Innovation Group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3EDD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pic>
        <p:nvPicPr>
          <p:cNvPr id="22531" name="Picture 12" descr="TIG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89838" y="6338888"/>
            <a:ext cx="1401762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Rectangl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450" y="304800"/>
            <a:ext cx="8699500" cy="169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9924" name="Group 52"/>
          <p:cNvGraphicFramePr>
            <a:graphicFrameLocks noGrp="1"/>
          </p:cNvGraphicFramePr>
          <p:nvPr/>
        </p:nvGraphicFramePr>
        <p:xfrm>
          <a:off x="838200" y="2209800"/>
          <a:ext cx="7391400" cy="2566354"/>
        </p:xfrm>
        <a:graphic>
          <a:graphicData uri="http://schemas.openxmlformats.org/drawingml/2006/table">
            <a:tbl>
              <a:tblPr/>
              <a:tblGrid>
                <a:gridCol w="2222500"/>
                <a:gridCol w="1754188"/>
                <a:gridCol w="1776412"/>
                <a:gridCol w="1638300"/>
              </a:tblGrid>
              <a:tr h="466725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charset="-128"/>
                        </a:rPr>
                        <a:t>Incremental Gaming Revenue Impact to Missouri (2015)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ヒラギノ角ゴ Pro W3" charset="-128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Total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Incremental %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Incremental  $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Gaming Tax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$21,738,553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ヒラギノ角ゴ Pro W3" charset="-128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48.0%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ヒラギノ角ゴ Pro W3" charset="-128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$10,444,605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ヒラギノ角ゴ Pro W3" charset="-128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Admission Fee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$5,415,517 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36.2% 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$1,962,660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Total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$27,154,070 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ヒラギノ角ゴ Pro W3" charset="-128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45.7% 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ヒラギノ角ゴ Pro W3" charset="-128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$12,407,265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ヒラギノ角ゴ Pro W3" charset="-128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62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* Includes capture from KS properties.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ヒラギノ角ゴ Pro W3" charset="-128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ヒラギノ角ゴ Pro W3" charset="-128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ヒラギノ角ゴ Pro W3" charset="-128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Source: The Innovation Group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ヒラギノ角ゴ Pro W3" charset="-128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ヒラギノ角ゴ Pro W3" charset="-128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ヒラギノ角ゴ Pro W3" charset="-128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3EDD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pic>
        <p:nvPicPr>
          <p:cNvPr id="23555" name="Picture 12" descr="TIG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89838" y="6338888"/>
            <a:ext cx="1401762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Rectangl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450" y="384175"/>
            <a:ext cx="86995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6356" name="Group 36"/>
          <p:cNvGraphicFramePr>
            <a:graphicFrameLocks noGrp="1"/>
          </p:cNvGraphicFramePr>
          <p:nvPr/>
        </p:nvGraphicFramePr>
        <p:xfrm>
          <a:off x="3962400" y="1482725"/>
          <a:ext cx="4953000" cy="3314705"/>
        </p:xfrm>
        <a:graphic>
          <a:graphicData uri="http://schemas.openxmlformats.org/drawingml/2006/table">
            <a:tbl>
              <a:tblPr/>
              <a:tblGrid>
                <a:gridCol w="2066925"/>
                <a:gridCol w="1443038"/>
                <a:gridCol w="1443037"/>
              </a:tblGrid>
              <a:tr h="344488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ヒラギノ角ゴ Pro W3" charset="-128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5699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Construction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Local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State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Output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$105,640,723 </a:t>
                      </a:r>
                      <a:endParaRPr kumimoji="0" lang="en-US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ヒラギノ角ゴ Pro W3" charset="-128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$111,971,161</a:t>
                      </a:r>
                      <a:endParaRPr kumimoji="0" lang="en-US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ヒラギノ角ゴ Pro W3" charset="-128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Labor Income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$35,549,385 </a:t>
                      </a:r>
                      <a:endParaRPr kumimoji="0" lang="en-US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ヒラギノ角ゴ Pro W3" charset="-128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$36,377,203</a:t>
                      </a:r>
                      <a:endParaRPr kumimoji="0" lang="en-US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ヒラギノ角ゴ Pro W3" charset="-128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Employment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 </a:t>
                      </a:r>
                      <a:r>
                        <a:rPr kumimoji="0" lang="en-CA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657.7 </a:t>
                      </a:r>
                      <a:endParaRPr kumimoji="0" lang="en-US" sz="17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ヒラギノ角ゴ Pro W3" charset="-128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713.1</a:t>
                      </a:r>
                      <a:endParaRPr kumimoji="0" lang="en-US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ヒラギノ角ゴ Pro W3" charset="-128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Operations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Local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State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Output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$56,538,906 </a:t>
                      </a:r>
                      <a:endParaRPr kumimoji="0" lang="en-US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ヒラギノ角ゴ Pro W3" charset="-128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 </a:t>
                      </a:r>
                      <a:r>
                        <a:rPr kumimoji="0" lang="en-CA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$64,839,464</a:t>
                      </a:r>
                      <a:endParaRPr kumimoji="0" lang="en-US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ヒラギノ角ゴ Pro W3" charset="-128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Labor Income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$30,540,576</a:t>
                      </a:r>
                      <a:endParaRPr kumimoji="0" lang="en-US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ヒラギノ角ゴ Pro W3" charset="-128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$32,638,292</a:t>
                      </a:r>
                      <a:endParaRPr kumimoji="0" lang="en-US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ヒラギノ角ゴ Pro W3" charset="-128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Employment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744.1 	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829.4</a:t>
                      </a:r>
                      <a:endParaRPr kumimoji="0" lang="en-US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ヒラギノ角ゴ Pro W3" charset="-128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ヒラギノ角ゴ Pro W3" charset="-128"/>
                        </a:rPr>
                        <a:t>Source: 2010 Minnesota IMPLAN Group, Inc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ヒラギノ角ゴ Pro W3" charset="-128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3588" name="TextBox 4"/>
          <p:cNvSpPr txBox="1">
            <a:spLocks noChangeArrowheads="1"/>
          </p:cNvSpPr>
          <p:nvPr/>
        </p:nvSpPr>
        <p:spPr bwMode="auto">
          <a:xfrm>
            <a:off x="304800" y="1905000"/>
            <a:ext cx="3429000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1775" indent="-231775">
              <a:buFont typeface="Arial" charset="0"/>
              <a:buChar char="•"/>
            </a:pPr>
            <a:r>
              <a:rPr lang="en-US" sz="1400">
                <a:solidFill>
                  <a:srgbClr val="672210"/>
                </a:solidFill>
                <a:latin typeface="Franklin Gothic Book" charset="-52"/>
              </a:rPr>
              <a:t>Total development cost $115mm, with $71mm directly related to construction. Increases spending by $105.6mm locally and $112mm for the state</a:t>
            </a:r>
          </a:p>
          <a:p>
            <a:pPr marL="231775" indent="-231775">
              <a:buFont typeface="Arial" charset="0"/>
              <a:buChar char="•"/>
            </a:pPr>
            <a:endParaRPr lang="en-US" sz="1400">
              <a:solidFill>
                <a:srgbClr val="672210"/>
              </a:solidFill>
              <a:latin typeface="Franklin Gothic Book" charset="-52"/>
            </a:endParaRPr>
          </a:p>
          <a:p>
            <a:pPr marL="231775" indent="-231775">
              <a:buFont typeface="Arial" charset="0"/>
              <a:buChar char="•"/>
            </a:pPr>
            <a:r>
              <a:rPr lang="en-US" sz="1400">
                <a:solidFill>
                  <a:srgbClr val="672210"/>
                </a:solidFill>
                <a:latin typeface="Franklin Gothic Book" charset="-52"/>
              </a:rPr>
              <a:t>Project generates $56.5mm in additional annual spending and</a:t>
            </a:r>
          </a:p>
          <a:p>
            <a:pPr marL="231775" indent="-231775"/>
            <a:r>
              <a:rPr lang="en-US" sz="1400">
                <a:solidFill>
                  <a:srgbClr val="672210"/>
                </a:solidFill>
                <a:latin typeface="Franklin Gothic Book" charset="-52"/>
              </a:rPr>
              <a:t>	$64.8 mm for the state</a:t>
            </a:r>
          </a:p>
          <a:p>
            <a:pPr marL="231775" indent="-231775">
              <a:buFont typeface="Arial" charset="0"/>
              <a:buChar char="•"/>
            </a:pPr>
            <a:endParaRPr lang="en-US" sz="1400">
              <a:solidFill>
                <a:srgbClr val="672210"/>
              </a:solidFill>
              <a:latin typeface="Franklin Gothic Book" charset="-52"/>
            </a:endParaRPr>
          </a:p>
          <a:p>
            <a:pPr marL="231775" indent="-231775">
              <a:buFont typeface="Arial" charset="0"/>
              <a:buChar char="•"/>
            </a:pPr>
            <a:r>
              <a:rPr lang="en-US" sz="1400">
                <a:solidFill>
                  <a:srgbClr val="672210"/>
                </a:solidFill>
                <a:latin typeface="Franklin Gothic Book" charset="-52"/>
              </a:rPr>
              <a:t>$30mm in property, sales, and gaming taxes generated</a:t>
            </a:r>
          </a:p>
          <a:p>
            <a:pPr marL="231775" indent="-231775">
              <a:buFont typeface="Arial" charset="0"/>
              <a:buChar char="•"/>
            </a:pPr>
            <a:endParaRPr lang="en-US" sz="1600">
              <a:latin typeface="Franklin Gothic Book" charset="-52"/>
            </a:endParaRPr>
          </a:p>
          <a:p>
            <a:pPr marL="231775" indent="-231775"/>
            <a:endParaRPr lang="en-US" sz="1500"/>
          </a:p>
          <a:p>
            <a:pPr marL="231775" indent="-231775"/>
            <a:endParaRPr lang="en-CA" sz="15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676400" y="609600"/>
            <a:ext cx="7162800" cy="731838"/>
          </a:xfrm>
        </p:spPr>
        <p:txBody>
          <a:bodyPr/>
          <a:lstStyle/>
          <a:p>
            <a:r>
              <a:rPr lang="en-US" sz="2000" b="1" smtClean="0">
                <a:latin typeface="Verdana" pitchFamily="1" charset="0"/>
                <a:ea typeface="ヒラギノ角ゴ Pro W3" pitchFamily="1" charset="-128"/>
              </a:rPr>
              <a:t>DENNIS AMERINE </a:t>
            </a:r>
            <a:br>
              <a:rPr lang="en-US" sz="2000" b="1" smtClean="0">
                <a:latin typeface="Verdana" pitchFamily="1" charset="0"/>
                <a:ea typeface="ヒラギノ角ゴ Pro W3" pitchFamily="1" charset="-128"/>
              </a:rPr>
            </a:br>
            <a:r>
              <a:rPr lang="en-US" sz="2000" b="1" smtClean="0">
                <a:latin typeface="Verdana" pitchFamily="1" charset="0"/>
                <a:ea typeface="ヒラギノ角ゴ Pro W3" pitchFamily="1" charset="-128"/>
              </a:rPr>
              <a:t>VICE PRESIDENT OF COMPLIANCE</a:t>
            </a:r>
            <a:endParaRPr lang="en-US" smtClean="0">
              <a:latin typeface="Verdana" pitchFamily="1" charset="0"/>
              <a:ea typeface="ヒラギノ角ゴ Pro W3" pitchFamily="1" charset="-128"/>
            </a:endParaRP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686800" cy="4343400"/>
          </a:xfrm>
        </p:spPr>
        <p:txBody>
          <a:bodyPr/>
          <a:lstStyle/>
          <a:p>
            <a:r>
              <a:rPr lang="en-US" b="1" smtClean="0">
                <a:solidFill>
                  <a:schemeClr val="folHlink"/>
                </a:solidFill>
                <a:latin typeface="Verdana" pitchFamily="1" charset="0"/>
                <a:ea typeface="ヒラギノ角ゴ Pro W3" pitchFamily="1" charset="-128"/>
              </a:rPr>
              <a:t>Experience across multiple jurisdictions</a:t>
            </a:r>
          </a:p>
          <a:p>
            <a:pPr lvl="1"/>
            <a:r>
              <a:rPr lang="en-US" sz="1400" smtClean="0">
                <a:latin typeface="Verdana" pitchFamily="1" charset="0"/>
                <a:ea typeface="ヒラギノ角ゴ Pro W3" pitchFamily="1" charset="-128"/>
              </a:rPr>
              <a:t>Former member of Nevada State Gaming Control Board</a:t>
            </a:r>
          </a:p>
          <a:p>
            <a:pPr lvl="1"/>
            <a:r>
              <a:rPr lang="en-US" sz="1400" smtClean="0">
                <a:latin typeface="Verdana" pitchFamily="1" charset="0"/>
                <a:ea typeface="ヒラギノ角ゴ Pro W3" pitchFamily="1" charset="-128"/>
              </a:rPr>
              <a:t>Consulted to domestic and international gaming jurisdictions on gaming regulation</a:t>
            </a:r>
          </a:p>
          <a:p>
            <a:pPr lvl="1">
              <a:spcAft>
                <a:spcPts val="1800"/>
              </a:spcAft>
            </a:pPr>
            <a:r>
              <a:rPr lang="en-US" sz="1400" smtClean="0">
                <a:latin typeface="Verdana" pitchFamily="1" charset="0"/>
                <a:ea typeface="ヒラギノ角ゴ Pro W3" pitchFamily="1" charset="-128"/>
              </a:rPr>
              <a:t>Former Asst. Director of Gaming Regulation Center, UNLV Intl. Gaming Institute</a:t>
            </a:r>
          </a:p>
          <a:p>
            <a:r>
              <a:rPr lang="en-US" b="1" smtClean="0">
                <a:solidFill>
                  <a:schemeClr val="folHlink"/>
                </a:solidFill>
                <a:latin typeface="Verdana" pitchFamily="1" charset="0"/>
                <a:ea typeface="ヒラギノ角ゴ Pro W3" pitchFamily="1" charset="-128"/>
              </a:rPr>
              <a:t>Paragon’s approach to compliance</a:t>
            </a:r>
          </a:p>
          <a:p>
            <a:pPr lvl="1"/>
            <a:r>
              <a:rPr lang="en-US" sz="1400" smtClean="0">
                <a:latin typeface="Verdana" pitchFamily="1" charset="0"/>
                <a:ea typeface="ヒラギノ角ゴ Pro W3" pitchFamily="1" charset="-128"/>
              </a:rPr>
              <a:t>Internal Reporting and Compliance System</a:t>
            </a:r>
          </a:p>
          <a:p>
            <a:pPr lvl="1"/>
            <a:r>
              <a:rPr lang="en-US" sz="1400" smtClean="0">
                <a:latin typeface="Verdana" pitchFamily="1" charset="0"/>
                <a:ea typeface="ヒラギノ角ゴ Pro W3" pitchFamily="1" charset="-128"/>
              </a:rPr>
              <a:t>Property-level Compliance Officers</a:t>
            </a:r>
          </a:p>
          <a:p>
            <a:pPr lvl="1">
              <a:spcAft>
                <a:spcPts val="1800"/>
              </a:spcAft>
            </a:pPr>
            <a:r>
              <a:rPr lang="en-US" sz="1400" smtClean="0">
                <a:latin typeface="Verdana" pitchFamily="1" charset="0"/>
                <a:ea typeface="ヒラギノ角ゴ Pro W3" pitchFamily="1" charset="-128"/>
              </a:rPr>
              <a:t>Culture of Self-Reporting</a:t>
            </a:r>
          </a:p>
          <a:p>
            <a:r>
              <a:rPr lang="en-US" b="1" smtClean="0">
                <a:solidFill>
                  <a:schemeClr val="folHlink"/>
                </a:solidFill>
                <a:latin typeface="Verdana" pitchFamily="1" charset="0"/>
                <a:ea typeface="ヒラギノ角ゴ Pro W3" pitchFamily="1" charset="-128"/>
              </a:rPr>
              <a:t>Regulatory relationships in existing jurisdictions</a:t>
            </a:r>
          </a:p>
          <a:p>
            <a:pPr lvl="1"/>
            <a:r>
              <a:rPr lang="en-US" sz="1400" smtClean="0">
                <a:latin typeface="Verdana" pitchFamily="1" charset="0"/>
                <a:ea typeface="ヒラギノ角ゴ Pro W3" pitchFamily="1" charset="-128"/>
              </a:rPr>
              <a:t>Alberta Gaming and Liquor Commission</a:t>
            </a:r>
          </a:p>
          <a:p>
            <a:pPr lvl="1"/>
            <a:r>
              <a:rPr lang="en-US" sz="1400" smtClean="0">
                <a:latin typeface="Verdana" pitchFamily="1" charset="0"/>
                <a:ea typeface="ヒラギノ角ゴ Pro W3" pitchFamily="1" charset="-128"/>
              </a:rPr>
              <a:t>British Columbia Gaming Policy and Enforcement Branch, Solicitor General</a:t>
            </a:r>
          </a:p>
          <a:p>
            <a:pPr lvl="1"/>
            <a:r>
              <a:rPr lang="en-US" sz="1400" smtClean="0">
                <a:latin typeface="Verdana" pitchFamily="1" charset="0"/>
                <a:ea typeface="ヒラギノ角ゴ Pro W3" pitchFamily="1" charset="-128"/>
              </a:rPr>
              <a:t>Nevada State Gaming Control Board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7" descr="FRONT C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/>
          </p:cNvSpPr>
          <p:nvPr/>
        </p:nvSpPr>
        <p:spPr bwMode="auto">
          <a:xfrm>
            <a:off x="1828800" y="487363"/>
            <a:ext cx="701040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2000" b="1">
                <a:solidFill>
                  <a:schemeClr val="folHlink"/>
                </a:solidFill>
                <a:latin typeface="Verdana" pitchFamily="1" charset="0"/>
              </a:rPr>
              <a:t>DESIGN &amp; CONSTRUCTION OVERVIEW </a:t>
            </a:r>
            <a:br>
              <a:rPr lang="en-US" sz="2000" b="1">
                <a:solidFill>
                  <a:schemeClr val="folHlink"/>
                </a:solidFill>
                <a:latin typeface="Verdana" pitchFamily="1" charset="0"/>
              </a:rPr>
            </a:br>
            <a:r>
              <a:rPr lang="en-US" sz="2000" b="1">
                <a:solidFill>
                  <a:schemeClr val="folHlink"/>
                </a:solidFill>
                <a:latin typeface="Verdana" pitchFamily="1" charset="0"/>
              </a:rPr>
              <a:t>ED VANCE ARCHITECTS</a:t>
            </a:r>
            <a:endParaRPr lang="en-US" sz="1800">
              <a:solidFill>
                <a:schemeClr val="folHlink"/>
              </a:solidFill>
              <a:latin typeface="Verdana" pitchFamily="1" charset="0"/>
            </a:endParaRPr>
          </a:p>
        </p:txBody>
      </p:sp>
      <p:sp>
        <p:nvSpPr>
          <p:cNvPr id="25603" name="Content Placeholder 2"/>
          <p:cNvSpPr txBox="1">
            <a:spLocks/>
          </p:cNvSpPr>
          <p:nvPr/>
        </p:nvSpPr>
        <p:spPr bwMode="auto">
          <a:xfrm>
            <a:off x="1066800" y="15240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r>
              <a:rPr lang="en-US" sz="1600" b="1">
                <a:solidFill>
                  <a:schemeClr val="folHlink"/>
                </a:solidFill>
                <a:latin typeface="Verdana" pitchFamily="1" charset="0"/>
              </a:rPr>
              <a:t>Design</a:t>
            </a:r>
          </a:p>
          <a:p>
            <a:pPr marL="571500" lvl="1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r>
              <a:rPr lang="en-US" sz="1400">
                <a:latin typeface="Verdana" pitchFamily="1" charset="0"/>
              </a:rPr>
              <a:t>January - June 2011</a:t>
            </a:r>
          </a:p>
          <a:p>
            <a:pPr marL="571500" lvl="1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r>
              <a:rPr lang="en-US" sz="1400">
                <a:latin typeface="Verdana" pitchFamily="1" charset="0"/>
              </a:rPr>
              <a:t>Frank Lloyd Wright inspired “Prairie Style”</a:t>
            </a:r>
          </a:p>
          <a:p>
            <a:pPr marL="571500" lvl="1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endParaRPr lang="en-US" sz="1600" b="1">
              <a:solidFill>
                <a:schemeClr val="folHlink"/>
              </a:solidFill>
              <a:latin typeface="Verdana" pitchFamily="1" charset="0"/>
            </a:endParaRPr>
          </a:p>
          <a:p>
            <a:pPr marL="571500" lvl="1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r>
              <a:rPr lang="en-US" sz="1600" b="1">
                <a:solidFill>
                  <a:schemeClr val="folHlink"/>
                </a:solidFill>
                <a:latin typeface="Verdana" pitchFamily="1" charset="0"/>
              </a:rPr>
              <a:t>Construction Project</a:t>
            </a:r>
          </a:p>
          <a:p>
            <a:pPr marL="571500" lvl="2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r>
              <a:rPr lang="en-US" sz="1400">
                <a:latin typeface="Verdana" pitchFamily="1" charset="0"/>
              </a:rPr>
              <a:t>Initial Phase - $71mm; Future Phase - $300mm </a:t>
            </a:r>
          </a:p>
          <a:p>
            <a:pPr marL="571500" lvl="2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r>
              <a:rPr lang="en-US" sz="1400">
                <a:latin typeface="Verdana" pitchFamily="1" charset="0"/>
              </a:rPr>
              <a:t>Construction validation by local GC (JE Dunn) &amp; 3rd party (Foxcor)</a:t>
            </a:r>
          </a:p>
          <a:p>
            <a:pPr marL="228600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endParaRPr lang="en-US" sz="1600" b="1">
              <a:solidFill>
                <a:schemeClr val="folHlink"/>
              </a:solidFill>
              <a:latin typeface="Verdana" pitchFamily="1" charset="0"/>
            </a:endParaRPr>
          </a:p>
          <a:p>
            <a:pPr marL="228600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r>
              <a:rPr lang="en-US" sz="1600" b="1">
                <a:solidFill>
                  <a:schemeClr val="folHlink"/>
                </a:solidFill>
                <a:latin typeface="Verdana" pitchFamily="1" charset="0"/>
              </a:rPr>
              <a:t>July 2011 Ground-breaking; 4Q 2012 Opening</a:t>
            </a:r>
          </a:p>
          <a:p>
            <a:pPr marL="571500" lvl="1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r>
              <a:rPr lang="en-US" sz="1400">
                <a:latin typeface="Verdana" pitchFamily="1" charset="0"/>
              </a:rPr>
              <a:t>Accelerated schedule could allow for 3Q opening</a:t>
            </a:r>
          </a:p>
          <a:p>
            <a:pPr marL="571500" lvl="1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endParaRPr lang="en-US" sz="1600" b="1">
              <a:solidFill>
                <a:schemeClr val="folHlink"/>
              </a:solidFill>
              <a:latin typeface="Verdana" pitchFamily="1" charset="0"/>
            </a:endParaRPr>
          </a:p>
          <a:p>
            <a:pPr marL="571500" lvl="1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r>
              <a:rPr lang="en-US" sz="1600" b="1">
                <a:solidFill>
                  <a:schemeClr val="folHlink"/>
                </a:solidFill>
                <a:latin typeface="Verdana" pitchFamily="1" charset="0"/>
              </a:rPr>
              <a:t>Construction Partnership</a:t>
            </a:r>
          </a:p>
          <a:p>
            <a:pPr marL="571500" lvl="1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r>
              <a:rPr lang="en-US" sz="1400">
                <a:latin typeface="Verdana" pitchFamily="1" charset="0"/>
              </a:rPr>
              <a:t>713 full-time MO construction jobs</a:t>
            </a:r>
          </a:p>
          <a:p>
            <a:pPr marL="571500" lvl="1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r>
              <a:rPr lang="en-US" sz="1400">
                <a:latin typeface="Verdana" pitchFamily="1" charset="0"/>
              </a:rPr>
              <a:t>Commitment to minority participation</a:t>
            </a:r>
          </a:p>
          <a:p>
            <a:pPr marL="228600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endParaRPr lang="en-US" sz="1400">
              <a:latin typeface="Verdana" pitchFamily="1" charset="0"/>
            </a:endParaRPr>
          </a:p>
          <a:p>
            <a:pPr marL="228600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endParaRPr lang="en-US" sz="1400">
              <a:latin typeface="Verdana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/>
          </p:cNvSpPr>
          <p:nvPr/>
        </p:nvSpPr>
        <p:spPr bwMode="auto">
          <a:xfrm>
            <a:off x="1676400" y="533400"/>
            <a:ext cx="68580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2000" b="1">
                <a:solidFill>
                  <a:schemeClr val="folHlink"/>
                </a:solidFill>
                <a:latin typeface="Verdana" pitchFamily="1" charset="0"/>
              </a:rPr>
              <a:t>PHASE ONE LAYOUT</a:t>
            </a:r>
            <a:endParaRPr lang="en-US" sz="2000">
              <a:solidFill>
                <a:schemeClr val="folHlink"/>
              </a:solidFill>
              <a:latin typeface="Verdana" pitchFamily="1" charset="0"/>
            </a:endParaRPr>
          </a:p>
        </p:txBody>
      </p:sp>
      <p:pic>
        <p:nvPicPr>
          <p:cNvPr id="12291" name="Picture 4" descr="PHASEO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76400"/>
            <a:ext cx="9145588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/>
          </p:cNvSpPr>
          <p:nvPr/>
        </p:nvSpPr>
        <p:spPr bwMode="auto">
          <a:xfrm>
            <a:off x="1676400" y="533400"/>
            <a:ext cx="68580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2000" b="1">
                <a:solidFill>
                  <a:schemeClr val="folHlink"/>
                </a:solidFill>
                <a:latin typeface="Verdana" pitchFamily="1" charset="0"/>
              </a:rPr>
              <a:t>DESTINATION CONCEPT LAYOUT</a:t>
            </a:r>
            <a:endParaRPr lang="en-US" sz="2000">
              <a:solidFill>
                <a:schemeClr val="folHlink"/>
              </a:solidFill>
              <a:latin typeface="Verdana" pitchFamily="1" charset="0"/>
            </a:endParaRPr>
          </a:p>
        </p:txBody>
      </p:sp>
      <p:pic>
        <p:nvPicPr>
          <p:cNvPr id="14339" name="Picture 7" descr="PHASETW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0200"/>
            <a:ext cx="9145588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/>
          </p:cNvSpPr>
          <p:nvPr/>
        </p:nvSpPr>
        <p:spPr bwMode="auto">
          <a:xfrm>
            <a:off x="1676400" y="533400"/>
            <a:ext cx="68580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2000" b="1">
                <a:solidFill>
                  <a:schemeClr val="folHlink"/>
                </a:solidFill>
                <a:latin typeface="Verdana" pitchFamily="1" charset="0"/>
              </a:rPr>
              <a:t>DESTINATION CONCEPT RENDERING</a:t>
            </a:r>
            <a:endParaRPr lang="en-US" sz="2000">
              <a:solidFill>
                <a:schemeClr val="folHlink"/>
              </a:solidFill>
              <a:latin typeface="Verdana" pitchFamily="1" charset="0"/>
            </a:endParaRPr>
          </a:p>
        </p:txBody>
      </p:sp>
      <p:pic>
        <p:nvPicPr>
          <p:cNvPr id="15363" name="Picture 4" descr="PHASETWO_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0"/>
            <a:ext cx="9145588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1828800" y="381000"/>
            <a:ext cx="7010400" cy="731838"/>
          </a:xfrm>
        </p:spPr>
        <p:txBody>
          <a:bodyPr/>
          <a:lstStyle/>
          <a:p>
            <a:r>
              <a:rPr lang="en-US" sz="2000" b="1" smtClean="0">
                <a:latin typeface="Verdana" pitchFamily="1" charset="0"/>
                <a:ea typeface="ヒラギノ角ゴ Pro W3" pitchFamily="1" charset="-128"/>
              </a:rPr>
              <a:t>DESIGN &amp; CONSTRUCTION SCHEDULE </a:t>
            </a:r>
            <a:br>
              <a:rPr lang="en-US" sz="2000" b="1" smtClean="0">
                <a:latin typeface="Verdana" pitchFamily="1" charset="0"/>
                <a:ea typeface="ヒラギノ角ゴ Pro W3" pitchFamily="1" charset="-128"/>
              </a:rPr>
            </a:br>
            <a:r>
              <a:rPr lang="en-US" sz="2000" b="1" smtClean="0">
                <a:latin typeface="Verdana" pitchFamily="1" charset="0"/>
                <a:ea typeface="ヒラギノ角ゴ Pro W3" pitchFamily="1" charset="-128"/>
              </a:rPr>
              <a:t>ED VANCE ARCHITECTS</a:t>
            </a:r>
            <a:endParaRPr lang="en-US" smtClean="0">
              <a:latin typeface="Verdana" pitchFamily="1" charset="0"/>
              <a:ea typeface="ヒラギノ角ゴ Pro W3" pitchFamily="1" charset="-128"/>
            </a:endParaRP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229600" cy="3200400"/>
          </a:xfrm>
        </p:spPr>
        <p:txBody>
          <a:bodyPr/>
          <a:lstStyle/>
          <a:p>
            <a:endParaRPr lang="en-US" smtClean="0">
              <a:latin typeface="Verdana" pitchFamily="1" charset="0"/>
              <a:ea typeface="ヒラギノ角ゴ Pro W3" pitchFamily="1" charset="-128"/>
            </a:endParaRPr>
          </a:p>
          <a:p>
            <a:endParaRPr lang="en-US" smtClean="0">
              <a:latin typeface="Verdana" pitchFamily="1" charset="0"/>
              <a:ea typeface="ヒラギノ角ゴ Pro W3" pitchFamily="1" charset="-128"/>
            </a:endParaRPr>
          </a:p>
          <a:p>
            <a:endParaRPr lang="en-US" smtClean="0">
              <a:latin typeface="Verdana" pitchFamily="1" charset="0"/>
              <a:ea typeface="ヒラギノ角ゴ Pro W3" pitchFamily="1" charset="-128"/>
            </a:endParaRPr>
          </a:p>
          <a:p>
            <a:endParaRPr lang="en-US" smtClean="0">
              <a:latin typeface="Verdana" pitchFamily="1" charset="0"/>
              <a:ea typeface="ヒラギノ角ゴ Pro W3" pitchFamily="1" charset="-128"/>
            </a:endParaRPr>
          </a:p>
          <a:p>
            <a:endParaRPr lang="en-US" smtClean="0">
              <a:latin typeface="Verdana" pitchFamily="1" charset="0"/>
              <a:ea typeface="ヒラギノ角ゴ Pro W3" pitchFamily="1" charset="-128"/>
            </a:endParaRPr>
          </a:p>
          <a:p>
            <a:endParaRPr lang="en-US" smtClean="0">
              <a:latin typeface="Verdana" pitchFamily="1" charset="0"/>
              <a:ea typeface="ヒラギノ角ゴ Pro W3" pitchFamily="1" charset="-128"/>
            </a:endParaRPr>
          </a:p>
          <a:p>
            <a:endParaRPr lang="en-US" smtClean="0">
              <a:latin typeface="Verdana" pitchFamily="1" charset="0"/>
              <a:ea typeface="ヒラギノ角ゴ Pro W3" pitchFamily="1" charset="-128"/>
            </a:endParaRPr>
          </a:p>
          <a:p>
            <a:endParaRPr lang="en-US" smtClean="0">
              <a:latin typeface="Verdana" pitchFamily="1" charset="0"/>
              <a:ea typeface="ヒラギノ角ゴ Pro W3" pitchFamily="1" charset="-128"/>
            </a:endParaRPr>
          </a:p>
          <a:p>
            <a:endParaRPr lang="en-US" smtClean="0">
              <a:latin typeface="Verdana" pitchFamily="1" charset="0"/>
              <a:ea typeface="ヒラギノ角ゴ Pro W3" pitchFamily="1" charset="-128"/>
            </a:endParaRPr>
          </a:p>
        </p:txBody>
      </p:sp>
      <p:pic>
        <p:nvPicPr>
          <p:cNvPr id="26628" name="Picture 4" descr="time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763" y="1727200"/>
            <a:ext cx="8624887" cy="34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1828800" y="533400"/>
            <a:ext cx="6400800" cy="731838"/>
          </a:xfrm>
        </p:spPr>
        <p:txBody>
          <a:bodyPr/>
          <a:lstStyle/>
          <a:p>
            <a:r>
              <a:rPr lang="en-US" sz="2000" b="1" smtClean="0">
                <a:latin typeface="Verdana" pitchFamily="1" charset="0"/>
                <a:ea typeface="ヒラギノ角ゴ Pro W3" pitchFamily="1" charset="-128"/>
              </a:rPr>
              <a:t>SUGAR CREEK PROJECT FINANCING  </a:t>
            </a:r>
            <a:br>
              <a:rPr lang="en-US" sz="2000" b="1" smtClean="0">
                <a:latin typeface="Verdana" pitchFamily="1" charset="0"/>
                <a:ea typeface="ヒラギノ角ゴ Pro W3" pitchFamily="1" charset="-128"/>
              </a:rPr>
            </a:br>
            <a:r>
              <a:rPr lang="en-US" sz="2000" b="1" smtClean="0">
                <a:latin typeface="Verdana" pitchFamily="1" charset="0"/>
                <a:ea typeface="ヒラギノ角ゴ Pro W3" pitchFamily="1" charset="-128"/>
              </a:rPr>
              <a:t> REGAL CAPITAL ADVISORS</a:t>
            </a:r>
            <a:endParaRPr lang="en-US" smtClean="0">
              <a:latin typeface="Verdana" pitchFamily="1" charset="0"/>
              <a:ea typeface="ヒラギノ角ゴ Pro W3" pitchFamily="1" charset="-128"/>
            </a:endParaRP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7543800" cy="4343400"/>
          </a:xfrm>
        </p:spPr>
        <p:txBody>
          <a:bodyPr/>
          <a:lstStyle/>
          <a:p>
            <a:endParaRPr lang="en-US" sz="1600" b="1" smtClean="0">
              <a:solidFill>
                <a:schemeClr val="folHlink"/>
              </a:solidFill>
              <a:latin typeface="Verdana" pitchFamily="1" charset="0"/>
              <a:ea typeface="ヒラギノ角ゴ Pro W3" pitchFamily="1" charset="-128"/>
            </a:endParaRPr>
          </a:p>
          <a:p>
            <a:r>
              <a:rPr lang="en-US" sz="1600" b="1" smtClean="0">
                <a:solidFill>
                  <a:schemeClr val="folHlink"/>
                </a:solidFill>
                <a:latin typeface="Verdana" pitchFamily="1" charset="0"/>
                <a:ea typeface="ヒラギノ角ゴ Pro W3" pitchFamily="1" charset="-128"/>
              </a:rPr>
              <a:t>Paragon Gaming - Experienced Capital Providers</a:t>
            </a:r>
          </a:p>
          <a:p>
            <a:pPr lvl="1"/>
            <a:r>
              <a:rPr lang="en-US" sz="1400" smtClean="0">
                <a:latin typeface="Verdana" pitchFamily="1" charset="0"/>
                <a:ea typeface="ヒラギノ角ゴ Pro W3" pitchFamily="1" charset="-128"/>
              </a:rPr>
              <a:t>Privately held company</a:t>
            </a:r>
          </a:p>
          <a:p>
            <a:pPr lvl="1"/>
            <a:r>
              <a:rPr lang="en-US" sz="1400" smtClean="0">
                <a:latin typeface="Verdana" pitchFamily="1" charset="0"/>
                <a:ea typeface="ヒラギノ角ゴ Pro W3" pitchFamily="1" charset="-128"/>
              </a:rPr>
              <a:t>Capital resources from committed principals</a:t>
            </a:r>
          </a:p>
          <a:p>
            <a:pPr lvl="1"/>
            <a:endParaRPr lang="en-US" sz="1600" smtClean="0">
              <a:solidFill>
                <a:schemeClr val="folHlink"/>
              </a:solidFill>
              <a:latin typeface="Verdana" pitchFamily="1" charset="0"/>
              <a:ea typeface="ヒラギノ角ゴ Pro W3" pitchFamily="1" charset="-128"/>
            </a:endParaRPr>
          </a:p>
          <a:p>
            <a:r>
              <a:rPr lang="en-US" sz="1600" b="1" smtClean="0">
                <a:solidFill>
                  <a:schemeClr val="folHlink"/>
                </a:solidFill>
                <a:latin typeface="Verdana" pitchFamily="1" charset="0"/>
                <a:ea typeface="ヒラギノ角ゴ Pro W3" pitchFamily="1" charset="-128"/>
              </a:rPr>
              <a:t>Paragon Gaming – Experienced Capital Markets Partner</a:t>
            </a:r>
            <a:endParaRPr lang="en-US" sz="1600" smtClean="0">
              <a:solidFill>
                <a:schemeClr val="folHlink"/>
              </a:solidFill>
              <a:latin typeface="Verdana" pitchFamily="1" charset="0"/>
              <a:ea typeface="ヒラギノ角ゴ Pro W3" pitchFamily="1" charset="-128"/>
            </a:endParaRPr>
          </a:p>
          <a:p>
            <a:pPr lvl="1"/>
            <a:r>
              <a:rPr lang="en-US" sz="1400" smtClean="0">
                <a:latin typeface="Verdana" pitchFamily="1" charset="0"/>
                <a:ea typeface="ヒラギノ角ゴ Pro W3" pitchFamily="1" charset="-128"/>
              </a:rPr>
              <a:t>Financed over $300mm of North American projects</a:t>
            </a:r>
          </a:p>
          <a:p>
            <a:endParaRPr lang="en-US" sz="1600" b="1" smtClean="0">
              <a:solidFill>
                <a:schemeClr val="folHlink"/>
              </a:solidFill>
              <a:latin typeface="Verdana" pitchFamily="1" charset="0"/>
              <a:ea typeface="ヒラギノ角ゴ Pro W3" pitchFamily="1" charset="-128"/>
            </a:endParaRPr>
          </a:p>
          <a:p>
            <a:r>
              <a:rPr lang="en-US" sz="1600" b="1" smtClean="0">
                <a:solidFill>
                  <a:schemeClr val="folHlink"/>
                </a:solidFill>
                <a:latin typeface="Verdana" pitchFamily="1" charset="0"/>
                <a:ea typeface="ヒラギノ角ゴ Pro W3" pitchFamily="1" charset="-128"/>
              </a:rPr>
              <a:t>Paragon Gaming &amp; Principals – Experienced Developers</a:t>
            </a:r>
          </a:p>
          <a:p>
            <a:pPr lvl="1"/>
            <a:r>
              <a:rPr lang="en-US" sz="1400" smtClean="0">
                <a:latin typeface="Verdana" pitchFamily="1" charset="0"/>
                <a:ea typeface="ヒラギノ角ゴ Pro W3" pitchFamily="1" charset="-128"/>
              </a:rPr>
              <a:t>Principals responsible for over $1 Billion of previous development</a:t>
            </a:r>
          </a:p>
          <a:p>
            <a:pPr lvl="1"/>
            <a:r>
              <a:rPr lang="en-US" sz="1400" smtClean="0">
                <a:latin typeface="Verdana" pitchFamily="1" charset="0"/>
                <a:ea typeface="ヒラギノ角ゴ Pro W3" pitchFamily="1" charset="-128"/>
              </a:rPr>
              <a:t>$450mm currently under development</a:t>
            </a:r>
          </a:p>
          <a:p>
            <a:pPr lvl="2"/>
            <a:endParaRPr lang="en-US" sz="1600" smtClean="0">
              <a:solidFill>
                <a:schemeClr val="folHlink"/>
              </a:solidFill>
              <a:latin typeface="Verdana" pitchFamily="1" charset="0"/>
              <a:ea typeface="ヒラギノ角ゴ Pro W3" pitchFamily="1" charset="-128"/>
            </a:endParaRPr>
          </a:p>
          <a:p>
            <a:pPr lvl="1"/>
            <a:endParaRPr lang="en-US" sz="1600" smtClean="0">
              <a:solidFill>
                <a:schemeClr val="folHlink"/>
              </a:solidFill>
              <a:latin typeface="Verdana" pitchFamily="1" charset="0"/>
              <a:ea typeface="ヒラギノ角ゴ Pro W3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1676400" y="685800"/>
            <a:ext cx="6705600" cy="731838"/>
          </a:xfrm>
        </p:spPr>
        <p:txBody>
          <a:bodyPr/>
          <a:lstStyle/>
          <a:p>
            <a:r>
              <a:rPr lang="en-US" sz="2000" b="1" smtClean="0">
                <a:latin typeface="Verdana" pitchFamily="1" charset="0"/>
                <a:ea typeface="ヒラギノ角ゴ Pro W3" pitchFamily="1" charset="-128"/>
              </a:rPr>
              <a:t>SUGAR CREEK PROJECT FINANCING  </a:t>
            </a:r>
            <a:br>
              <a:rPr lang="en-US" sz="2000" b="1" smtClean="0">
                <a:latin typeface="Verdana" pitchFamily="1" charset="0"/>
                <a:ea typeface="ヒラギノ角ゴ Pro W3" pitchFamily="1" charset="-128"/>
              </a:rPr>
            </a:br>
            <a:r>
              <a:rPr lang="en-US" sz="2000" b="1" smtClean="0">
                <a:latin typeface="Verdana" pitchFamily="1" charset="0"/>
                <a:ea typeface="ヒラギノ角ゴ Pro W3" pitchFamily="1" charset="-128"/>
              </a:rPr>
              <a:t> REGAL CAPITAL ADVISORS</a:t>
            </a:r>
            <a:endParaRPr lang="en-US" smtClean="0">
              <a:latin typeface="Verdana" pitchFamily="1" charset="0"/>
              <a:ea typeface="ヒラギノ角ゴ Pro W3" pitchFamily="1" charset="-128"/>
            </a:endParaRP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685800" y="2133600"/>
            <a:ext cx="7086600" cy="4343400"/>
          </a:xfrm>
        </p:spPr>
        <p:txBody>
          <a:bodyPr/>
          <a:lstStyle/>
          <a:p>
            <a:r>
              <a:rPr lang="en-US" sz="1600" b="1" smtClean="0">
                <a:solidFill>
                  <a:schemeClr val="folHlink"/>
                </a:solidFill>
                <a:latin typeface="Verdana" pitchFamily="1" charset="0"/>
                <a:ea typeface="ヒラギノ角ゴ Pro W3" pitchFamily="1" charset="-128"/>
              </a:rPr>
              <a:t>Highly Confident Letter &amp; Indicative Financing Terms</a:t>
            </a:r>
          </a:p>
          <a:p>
            <a:pPr lvl="1"/>
            <a:r>
              <a:rPr lang="en-US" sz="1400" smtClean="0">
                <a:latin typeface="Verdana" pitchFamily="1" charset="0"/>
                <a:ea typeface="ヒラギノ角ゴ Pro W3" pitchFamily="1" charset="-128"/>
              </a:rPr>
              <a:t>Obtained from REGAL Capital Advisors</a:t>
            </a:r>
          </a:p>
          <a:p>
            <a:pPr lvl="1"/>
            <a:endParaRPr lang="en-US" sz="1600" smtClean="0">
              <a:solidFill>
                <a:schemeClr val="folHlink"/>
              </a:solidFill>
              <a:latin typeface="Verdana" pitchFamily="1" charset="0"/>
              <a:ea typeface="ヒラギノ角ゴ Pro W3" pitchFamily="1" charset="-128"/>
            </a:endParaRPr>
          </a:p>
          <a:p>
            <a:r>
              <a:rPr lang="en-US" sz="1600" b="1" smtClean="0">
                <a:solidFill>
                  <a:schemeClr val="folHlink"/>
                </a:solidFill>
                <a:latin typeface="Verdana" pitchFamily="1" charset="0"/>
                <a:ea typeface="ヒラギノ角ゴ Pro W3" pitchFamily="1" charset="-128"/>
              </a:rPr>
              <a:t>Capital Structure - Initial phase</a:t>
            </a:r>
          </a:p>
          <a:p>
            <a:pPr lvl="1"/>
            <a:r>
              <a:rPr lang="en-US" sz="1400" smtClean="0">
                <a:latin typeface="Verdana" pitchFamily="1" charset="0"/>
                <a:ea typeface="ヒラギノ角ゴ Pro W3" pitchFamily="1" charset="-128"/>
              </a:rPr>
              <a:t>$107mm Project Cost plus $8mm of pre-funded interest reserve</a:t>
            </a:r>
          </a:p>
          <a:p>
            <a:pPr lvl="1"/>
            <a:r>
              <a:rPr lang="en-US" sz="1400" smtClean="0">
                <a:latin typeface="Verdana" pitchFamily="1" charset="0"/>
                <a:ea typeface="ヒラギノ角ゴ Pro W3" pitchFamily="1" charset="-128"/>
              </a:rPr>
              <a:t>$40mm Project Equity provided by Paragon Gaming and its principals</a:t>
            </a:r>
          </a:p>
          <a:p>
            <a:pPr lvl="1"/>
            <a:r>
              <a:rPr lang="en-US" sz="1400" smtClean="0">
                <a:latin typeface="Verdana" pitchFamily="1" charset="0"/>
                <a:ea typeface="ヒラギノ角ゴ Pro W3" pitchFamily="1" charset="-128"/>
              </a:rPr>
              <a:t>$75mm Debt Financing to be arranged by REGAL Capital Advisors</a:t>
            </a:r>
          </a:p>
          <a:p>
            <a:pPr lvl="1"/>
            <a:r>
              <a:rPr lang="en-US" sz="1400" smtClean="0">
                <a:latin typeface="Verdana" pitchFamily="1" charset="0"/>
                <a:ea typeface="ヒラギノ角ゴ Pro W3" pitchFamily="1" charset="-128"/>
              </a:rPr>
              <a:t>Option – Up to $20mm Equipment Financing provided by IGT Capital</a:t>
            </a:r>
          </a:p>
          <a:p>
            <a:pPr lvl="2"/>
            <a:endParaRPr lang="en-US" sz="1600" smtClean="0">
              <a:solidFill>
                <a:schemeClr val="folHlink"/>
              </a:solidFill>
              <a:latin typeface="Verdana" pitchFamily="1" charset="0"/>
              <a:ea typeface="ヒラギノ角ゴ Pro W3" pitchFamily="1" charset="-128"/>
            </a:endParaRPr>
          </a:p>
          <a:p>
            <a:pPr lvl="2"/>
            <a:endParaRPr lang="en-US" sz="1600" smtClean="0">
              <a:solidFill>
                <a:schemeClr val="folHlink"/>
              </a:solidFill>
              <a:latin typeface="Verdana" pitchFamily="1" charset="0"/>
              <a:ea typeface="ヒラギノ角ゴ Pro W3" pitchFamily="1" charset="-128"/>
            </a:endParaRPr>
          </a:p>
          <a:p>
            <a:pPr lvl="1"/>
            <a:endParaRPr lang="en-US" sz="1600" smtClean="0">
              <a:solidFill>
                <a:schemeClr val="folHlink"/>
              </a:solidFill>
              <a:latin typeface="Verdana" pitchFamily="1" charset="0"/>
              <a:ea typeface="ヒラギノ角ゴ Pro W3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533400" y="2057400"/>
            <a:ext cx="8458200" cy="3200400"/>
          </a:xfrm>
        </p:spPr>
        <p:txBody>
          <a:bodyPr/>
          <a:lstStyle/>
          <a:p>
            <a:pPr>
              <a:spcAft>
                <a:spcPts val="1200"/>
              </a:spcAft>
              <a:buFont typeface="Wingdings" pitchFamily="1" charset="2"/>
              <a:buNone/>
            </a:pPr>
            <a:r>
              <a:rPr lang="en-US" sz="1600" b="1" smtClean="0">
                <a:solidFill>
                  <a:schemeClr val="folHlink"/>
                </a:solidFill>
                <a:latin typeface="Verdana" pitchFamily="1" charset="0"/>
                <a:ea typeface="ヒラギノ角ゴ Pro W3" pitchFamily="1" charset="-128"/>
              </a:rPr>
              <a:t>Company Overview</a:t>
            </a:r>
          </a:p>
          <a:p>
            <a:pPr>
              <a:spcAft>
                <a:spcPts val="1800"/>
              </a:spcAft>
            </a:pPr>
            <a:r>
              <a:rPr lang="en-US" smtClean="0">
                <a:latin typeface="Verdana" pitchFamily="1" charset="0"/>
                <a:ea typeface="ヒラギノ角ゴ Pro W3" pitchFamily="1" charset="-128"/>
              </a:rPr>
              <a:t>Founded by David Berman, CEO, in 2009, to advise Real Estate, Gaming and Lodging companies</a:t>
            </a:r>
          </a:p>
          <a:p>
            <a:pPr>
              <a:spcAft>
                <a:spcPts val="1800"/>
              </a:spcAft>
            </a:pPr>
            <a:r>
              <a:rPr lang="en-US" smtClean="0">
                <a:latin typeface="Verdana" pitchFamily="1" charset="0"/>
                <a:ea typeface="ヒラギノ角ゴ Pro W3" pitchFamily="1" charset="-128"/>
              </a:rPr>
              <a:t>Advises public &amp; private companies (Commercial, Native American and First Nations) </a:t>
            </a:r>
          </a:p>
          <a:p>
            <a:pPr>
              <a:spcAft>
                <a:spcPts val="1800"/>
              </a:spcAft>
            </a:pPr>
            <a:r>
              <a:rPr lang="en-US" smtClean="0">
                <a:latin typeface="Verdana" pitchFamily="1" charset="0"/>
                <a:ea typeface="ヒラギノ角ゴ Pro W3" pitchFamily="1" charset="-128"/>
              </a:rPr>
              <a:t>Former Managing Director and Head of the Gaming, Lodging &amp; Leisure investment banking group at Credit Suisse</a:t>
            </a:r>
          </a:p>
          <a:p>
            <a:pPr>
              <a:spcAft>
                <a:spcPts val="1800"/>
              </a:spcAft>
            </a:pPr>
            <a:r>
              <a:rPr lang="en-US" smtClean="0">
                <a:latin typeface="Verdana" pitchFamily="1" charset="0"/>
                <a:ea typeface="ヒラギノ角ゴ Pro W3" pitchFamily="1" charset="-128"/>
              </a:rPr>
              <a:t>Prior to CS, he was Managing Director and Head of the Gaming, Lodging &amp; Leisure investment banking group at CIBC World Markets and, before its acquisition by CIBC, Head of the Gaming, Lodging &amp; Leisure investment banking group at Oppenheimer &amp; Co.</a:t>
            </a:r>
            <a:endParaRPr lang="en-CA" smtClean="0">
              <a:latin typeface="Verdana" pitchFamily="1" charset="0"/>
              <a:ea typeface="ヒラギノ角ゴ Pro W3" pitchFamily="1" charset="-128"/>
            </a:endParaRPr>
          </a:p>
          <a:p>
            <a:endParaRPr lang="en-US" smtClean="0">
              <a:latin typeface="Verdana" pitchFamily="1" charset="0"/>
              <a:ea typeface="ヒラギノ角ゴ Pro W3" pitchFamily="1" charset="-128"/>
            </a:endParaRPr>
          </a:p>
          <a:p>
            <a:endParaRPr lang="en-US" smtClean="0">
              <a:latin typeface="Verdana" pitchFamily="1" charset="0"/>
              <a:ea typeface="ヒラギノ角ゴ Pro W3" pitchFamily="1" charset="-128"/>
            </a:endParaRPr>
          </a:p>
          <a:p>
            <a:endParaRPr lang="en-US" smtClean="0">
              <a:latin typeface="Verdana" pitchFamily="1" charset="0"/>
              <a:ea typeface="ヒラギノ角ゴ Pro W3" pitchFamily="1" charset="-128"/>
            </a:endParaRPr>
          </a:p>
          <a:p>
            <a:endParaRPr lang="en-US" smtClean="0">
              <a:latin typeface="Verdana" pitchFamily="1" charset="0"/>
              <a:ea typeface="ヒラギノ角ゴ Pro W3" pitchFamily="1" charset="-128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828800" y="533400"/>
            <a:ext cx="64008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2000" b="1">
                <a:solidFill>
                  <a:schemeClr val="folHlink"/>
                </a:solidFill>
                <a:latin typeface="Verdana" charset="0"/>
                <a:ea typeface="ヒラギノ角ゴ Pro W3" charset="-128"/>
                <a:cs typeface="+mj-cs"/>
              </a:rPr>
              <a:t>SUGAR CREEK PROJECT FINANCING  </a:t>
            </a:r>
            <a:br>
              <a:rPr lang="en-US" sz="2000" b="1">
                <a:solidFill>
                  <a:schemeClr val="folHlink"/>
                </a:solidFill>
                <a:latin typeface="Verdana" charset="0"/>
                <a:ea typeface="ヒラギノ角ゴ Pro W3" charset="-128"/>
                <a:cs typeface="+mj-cs"/>
              </a:rPr>
            </a:br>
            <a:r>
              <a:rPr lang="en-US" sz="2000" b="1">
                <a:solidFill>
                  <a:schemeClr val="folHlink"/>
                </a:solidFill>
                <a:latin typeface="Verdana" charset="0"/>
                <a:ea typeface="ヒラギノ角ゴ Pro W3" charset="-128"/>
                <a:cs typeface="+mj-cs"/>
              </a:rPr>
              <a:t> REGAL CAPITAL ADVISORS</a:t>
            </a:r>
            <a:endParaRPr lang="en-US" sz="1800">
              <a:solidFill>
                <a:schemeClr val="folHlink"/>
              </a:solidFill>
              <a:latin typeface="Verdana" charset="0"/>
              <a:ea typeface="ヒラギノ角ゴ Pro W3" charset="-128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8229600" cy="731838"/>
          </a:xfrm>
        </p:spPr>
        <p:txBody>
          <a:bodyPr/>
          <a:lstStyle/>
          <a:p>
            <a:r>
              <a:rPr lang="en-US" sz="2000" b="1" smtClean="0">
                <a:latin typeface="Verdana" pitchFamily="1" charset="0"/>
                <a:ea typeface="ヒラギノ角ゴ Pro W3" pitchFamily="1" charset="-128"/>
              </a:rPr>
              <a:t>DIANA L. BENNETT</a:t>
            </a:r>
            <a:endParaRPr lang="en-US" smtClean="0">
              <a:latin typeface="Verdana" pitchFamily="1" charset="0"/>
              <a:ea typeface="ヒラギノ角ゴ Pro W3" pitchFamily="1" charset="-128"/>
            </a:endParaRP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1066800" y="1905000"/>
            <a:ext cx="7315200" cy="3200400"/>
          </a:xfrm>
        </p:spPr>
        <p:txBody>
          <a:bodyPr/>
          <a:lstStyle/>
          <a:p>
            <a:pPr>
              <a:buFont typeface="Wingdings" pitchFamily="1" charset="2"/>
              <a:buNone/>
            </a:pPr>
            <a:r>
              <a:rPr lang="en-US" sz="1600" b="1" smtClean="0">
                <a:solidFill>
                  <a:schemeClr val="folHlink"/>
                </a:solidFill>
                <a:latin typeface="Verdana" pitchFamily="1" charset="0"/>
                <a:ea typeface="ヒラギノ角ゴ Pro W3" pitchFamily="1" charset="-128"/>
              </a:rPr>
              <a:t>Paragon believes this Project will be successful…</a:t>
            </a:r>
          </a:p>
          <a:p>
            <a:pPr>
              <a:buFont typeface="Wingdings" pitchFamily="1" charset="2"/>
              <a:buNone/>
            </a:pPr>
            <a:endParaRPr lang="en-US" sz="1600" smtClean="0">
              <a:solidFill>
                <a:schemeClr val="folHlink"/>
              </a:solidFill>
              <a:latin typeface="Verdana" pitchFamily="1" charset="0"/>
              <a:ea typeface="ヒラギノ角ゴ Pro W3" pitchFamily="1" charset="-128"/>
            </a:endParaRPr>
          </a:p>
          <a:p>
            <a:r>
              <a:rPr lang="en-US" b="1" smtClean="0">
                <a:latin typeface="Verdana" pitchFamily="1" charset="0"/>
                <a:ea typeface="ヒラギノ角ゴ Pro W3" pitchFamily="1" charset="-128"/>
              </a:rPr>
              <a:t>Right Opportunity</a:t>
            </a:r>
          </a:p>
          <a:p>
            <a:endParaRPr lang="en-US" b="1" smtClean="0">
              <a:latin typeface="Verdana" pitchFamily="1" charset="0"/>
              <a:ea typeface="ヒラギノ角ゴ Pro W3" pitchFamily="1" charset="-128"/>
            </a:endParaRPr>
          </a:p>
          <a:p>
            <a:r>
              <a:rPr lang="en-US" b="1" smtClean="0">
                <a:latin typeface="Verdana" pitchFamily="1" charset="0"/>
                <a:ea typeface="ヒラギノ角ゴ Pro W3" pitchFamily="1" charset="-128"/>
              </a:rPr>
              <a:t>Right Product</a:t>
            </a:r>
          </a:p>
          <a:p>
            <a:endParaRPr lang="en-US" b="1" smtClean="0">
              <a:latin typeface="Verdana" pitchFamily="1" charset="0"/>
              <a:ea typeface="ヒラギノ角ゴ Pro W3" pitchFamily="1" charset="-128"/>
            </a:endParaRPr>
          </a:p>
          <a:p>
            <a:r>
              <a:rPr lang="en-US" b="1" smtClean="0">
                <a:latin typeface="Verdana" pitchFamily="1" charset="0"/>
                <a:ea typeface="ヒラギノ角ゴ Pro W3" pitchFamily="1" charset="-128"/>
              </a:rPr>
              <a:t>Right Team</a:t>
            </a:r>
          </a:p>
          <a:p>
            <a:endParaRPr lang="en-US" b="1" smtClean="0">
              <a:latin typeface="Verdana" pitchFamily="1" charset="0"/>
              <a:ea typeface="ヒラギノ角ゴ Pro W3" pitchFamily="1" charset="-128"/>
            </a:endParaRPr>
          </a:p>
          <a:p>
            <a:r>
              <a:rPr lang="en-US" b="1" smtClean="0">
                <a:latin typeface="Verdana" pitchFamily="1" charset="0"/>
                <a:ea typeface="ヒラギノ角ゴ Pro W3" pitchFamily="1" charset="-128"/>
              </a:rPr>
              <a:t>Right Market</a:t>
            </a:r>
          </a:p>
          <a:p>
            <a:endParaRPr lang="en-US" b="1" smtClean="0">
              <a:latin typeface="Verdana" pitchFamily="1" charset="0"/>
              <a:ea typeface="ヒラギノ角ゴ Pro W3" pitchFamily="1" charset="-128"/>
            </a:endParaRPr>
          </a:p>
          <a:p>
            <a:r>
              <a:rPr lang="en-US" b="1" smtClean="0">
                <a:latin typeface="Verdana" pitchFamily="1" charset="0"/>
                <a:ea typeface="ヒラギノ角ゴ Pro W3" pitchFamily="1" charset="-128"/>
              </a:rPr>
              <a:t>Right Community</a:t>
            </a:r>
          </a:p>
          <a:p>
            <a:endParaRPr lang="en-US" sz="1600" smtClean="0">
              <a:solidFill>
                <a:schemeClr val="folHlink"/>
              </a:solidFill>
              <a:latin typeface="Verdana" pitchFamily="1" charset="0"/>
              <a:ea typeface="ヒラギノ角ゴ Pro W3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8229600" cy="731838"/>
          </a:xfrm>
        </p:spPr>
        <p:txBody>
          <a:bodyPr/>
          <a:lstStyle/>
          <a:p>
            <a:r>
              <a:rPr lang="en-US" sz="2000" b="1" smtClean="0">
                <a:latin typeface="Verdana" pitchFamily="1" charset="0"/>
                <a:ea typeface="ヒラギノ角ゴ Pro W3" pitchFamily="1" charset="-128"/>
              </a:rPr>
              <a:t>EXHIBITS</a:t>
            </a:r>
            <a:endParaRPr lang="en-US" smtClean="0">
              <a:latin typeface="Verdana" pitchFamily="1" charset="0"/>
              <a:ea typeface="ヒラギノ角ゴ Pro W3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latin typeface="Verdana" pitchFamily="1" charset="0"/>
                <a:ea typeface="ヒラギノ角ゴ Pro W3" pitchFamily="1" charset="-128"/>
                <a:hlinkClick r:id="rId4" action="ppaction://hlinkfile"/>
              </a:rPr>
              <a:t>VIDEO</a:t>
            </a:r>
          </a:p>
        </p:txBody>
      </p:sp>
      <p:sp>
        <p:nvSpPr>
          <p:cNvPr id="614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latin typeface="Verdana" pitchFamily="1" charset="0"/>
              <a:ea typeface="ヒラギノ角ゴ Pro W3" pitchFamily="1" charset="-128"/>
            </a:endParaRPr>
          </a:p>
          <a:p>
            <a:endParaRPr lang="en-US" smtClean="0">
              <a:latin typeface="Verdana" pitchFamily="1" charset="0"/>
              <a:ea typeface="ヒラギノ角ゴ Pro W3" pitchFamily="1" charset="-128"/>
            </a:endParaRPr>
          </a:p>
        </p:txBody>
      </p:sp>
      <p:pic>
        <p:nvPicPr>
          <p:cNvPr id="6149" name="Paragon_960 (1).mov" descr="Tower03 RAID:Users:JUNK:Desktop:paragon ppt.:Paragon_960 (1).mov">
            <a:hlinkClick r:id="" action="ppaction://media"/>
          </p:cNvPr>
          <p:cNvPicPr>
            <a:picLocks noRot="1" noChangeAspect="1" noChangeArrowheads="1"/>
          </p:cNvPicPr>
          <p:nvPr>
            <a:quickTime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371600"/>
            <a:ext cx="9144000" cy="5143500"/>
          </a:xfrm>
          <a:prstGeom prst="rect">
            <a:avLst/>
          </a:prstGeom>
          <a:noFill/>
        </p:spPr>
      </p:pic>
      <p:sp>
        <p:nvSpPr>
          <p:cNvPr id="5" name="TextBox 4">
            <a:hlinkClick r:id="rId6" action="ppaction://hlinkfile"/>
          </p:cNvPr>
          <p:cNvSpPr txBox="1"/>
          <p:nvPr/>
        </p:nvSpPr>
        <p:spPr>
          <a:xfrm>
            <a:off x="3200400" y="838200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149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BACK Slides City FINAL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BACK Slides City FINAL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BACK Slides City FINAL-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BACK Slides City FINAL-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BACK Slides City FINAL-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BACK Slides City FINAL-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1600200" y="457200"/>
            <a:ext cx="8229600" cy="731838"/>
          </a:xfrm>
        </p:spPr>
        <p:txBody>
          <a:bodyPr/>
          <a:lstStyle/>
          <a:p>
            <a:r>
              <a:rPr lang="en-US" sz="2000" b="1" smtClean="0">
                <a:latin typeface="Verdana" pitchFamily="1" charset="0"/>
                <a:ea typeface="ヒラギノ角ゴ Pro W3" pitchFamily="1" charset="-128"/>
              </a:rPr>
              <a:t>Support Letters</a:t>
            </a:r>
            <a:endParaRPr lang="en-US" smtClean="0">
              <a:latin typeface="Verdana" pitchFamily="1" charset="0"/>
              <a:ea typeface="ヒラギノ角ゴ Pro W3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3"/>
          <p:cNvSpPr txBox="1">
            <a:spLocks/>
          </p:cNvSpPr>
          <p:nvPr/>
        </p:nvSpPr>
        <p:spPr bwMode="auto">
          <a:xfrm>
            <a:off x="838200" y="1828800"/>
            <a:ext cx="8077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marL="228600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1400" dirty="0">
                <a:latin typeface="Verdana" pitchFamily="34" charset="0"/>
                <a:ea typeface="ヒラギノ角ゴ Pro W3" charset="-128"/>
              </a:rPr>
              <a:t>Long-standing history in Las Vegas community &amp; gaming industry</a:t>
            </a:r>
          </a:p>
          <a:p>
            <a:pPr marL="228600" indent="-228600" eaLnBrk="0" hangingPunct="0">
              <a:buClr>
                <a:schemeClr val="hlink"/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1400" dirty="0">
                <a:latin typeface="Verdana" pitchFamily="34" charset="0"/>
                <a:ea typeface="ヒラギノ角ゴ Pro W3" charset="-128"/>
              </a:rPr>
              <a:t>Paragon currently owns and operates: </a:t>
            </a:r>
          </a:p>
          <a:p>
            <a:pPr marL="457200" indent="-228600" eaLnBrk="0" hangingPunct="0">
              <a:buClr>
                <a:schemeClr val="hlink"/>
              </a:buClr>
              <a:buSzPct val="80000"/>
              <a:defRPr/>
            </a:pPr>
            <a:r>
              <a:rPr lang="en-US" sz="1400" dirty="0">
                <a:latin typeface="Verdana" pitchFamily="34" charset="0"/>
                <a:ea typeface="ヒラギノ角ゴ Pro W3" charset="-128"/>
              </a:rPr>
              <a:t>	Edgewater Casino in Vancouver, British Columbia</a:t>
            </a:r>
          </a:p>
          <a:p>
            <a:pPr marL="457200" indent="-228600" eaLnBrk="0" hangingPunct="0">
              <a:buClr>
                <a:schemeClr val="hlink"/>
              </a:buClr>
              <a:buSzPct val="80000"/>
              <a:defRPr/>
            </a:pPr>
            <a:r>
              <a:rPr lang="en-US" sz="1400" dirty="0">
                <a:latin typeface="Verdana" pitchFamily="34" charset="0"/>
                <a:ea typeface="ヒラギノ角ゴ Pro W3" charset="-128"/>
              </a:rPr>
              <a:t>	Eagle River Casino and Travel Plaza in </a:t>
            </a:r>
            <a:r>
              <a:rPr lang="en-US" sz="1400" dirty="0" err="1">
                <a:latin typeface="Verdana" pitchFamily="34" charset="0"/>
                <a:ea typeface="ヒラギノ角ゴ Pro W3" charset="-128"/>
              </a:rPr>
              <a:t>Whitecourt</a:t>
            </a:r>
            <a:r>
              <a:rPr lang="en-US" sz="1400" dirty="0">
                <a:latin typeface="Verdana" pitchFamily="34" charset="0"/>
                <a:ea typeface="ヒラギノ角ゴ Pro W3" charset="-128"/>
              </a:rPr>
              <a:t>, Alberta</a:t>
            </a:r>
          </a:p>
          <a:p>
            <a:pPr marL="457200" indent="-228600" eaLnBrk="0" hangingPunct="0">
              <a:buClr>
                <a:schemeClr val="hlink"/>
              </a:buClr>
              <a:buSzPct val="80000"/>
              <a:defRPr/>
            </a:pPr>
            <a:r>
              <a:rPr lang="en-US" sz="1400" dirty="0">
                <a:latin typeface="Verdana" pitchFamily="34" charset="0"/>
                <a:ea typeface="ヒラギノ角ゴ Pro W3" charset="-128"/>
              </a:rPr>
              <a:t>	River Cree Resort and Casino in Edmonton, Alberta</a:t>
            </a:r>
          </a:p>
          <a:p>
            <a:pPr marL="228600" indent="-228600" eaLnBrk="0" hangingPunct="0">
              <a:buClr>
                <a:schemeClr val="hlink"/>
              </a:buClr>
              <a:buSzPct val="80000"/>
              <a:defRPr/>
            </a:pPr>
            <a:endParaRPr lang="en-US" sz="1400" dirty="0">
              <a:latin typeface="Verdana" pitchFamily="34" charset="0"/>
              <a:ea typeface="ヒラギノ角ゴ Pro W3" charset="-128"/>
            </a:endParaRPr>
          </a:p>
          <a:p>
            <a:pPr marL="228600" indent="-228600" eaLnBrk="0" hangingPunct="0">
              <a:buClr>
                <a:schemeClr val="hlink"/>
              </a:buClr>
              <a:buSzPct val="80000"/>
              <a:defRPr/>
            </a:pPr>
            <a:endParaRPr lang="en-US" sz="1400" dirty="0">
              <a:latin typeface="Verdana" pitchFamily="34" charset="0"/>
              <a:ea typeface="ヒラギノ角ゴ Pro W3" charset="-128"/>
            </a:endParaRPr>
          </a:p>
          <a:p>
            <a:pPr marL="228600" indent="-228600" eaLnBrk="0" hangingPunct="0">
              <a:buClr>
                <a:schemeClr val="hlink"/>
              </a:buClr>
              <a:buSzPct val="80000"/>
              <a:defRPr/>
            </a:pPr>
            <a:endParaRPr lang="en-US" sz="1400" dirty="0">
              <a:latin typeface="Verdana" pitchFamily="34" charset="0"/>
              <a:ea typeface="ヒラギノ角ゴ Pro W3" charset="-128"/>
            </a:endParaRPr>
          </a:p>
        </p:txBody>
      </p:sp>
      <p:sp>
        <p:nvSpPr>
          <p:cNvPr id="7171" name="Title 1"/>
          <p:cNvSpPr>
            <a:spLocks/>
          </p:cNvSpPr>
          <p:nvPr/>
        </p:nvSpPr>
        <p:spPr bwMode="auto">
          <a:xfrm>
            <a:off x="1066800" y="1219200"/>
            <a:ext cx="624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2000" b="1">
                <a:solidFill>
                  <a:schemeClr val="folHlink"/>
                </a:solidFill>
                <a:latin typeface="Verdana" pitchFamily="1" charset="0"/>
              </a:rPr>
              <a:t>Paragon Background</a:t>
            </a:r>
          </a:p>
        </p:txBody>
      </p:sp>
      <p:pic>
        <p:nvPicPr>
          <p:cNvPr id="7172" name="Picture 5" descr="image_ba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88" y="3733800"/>
            <a:ext cx="914558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Rectangle 2"/>
          <p:cNvSpPr txBox="1">
            <a:spLocks/>
          </p:cNvSpPr>
          <p:nvPr/>
        </p:nvSpPr>
        <p:spPr bwMode="auto">
          <a:xfrm>
            <a:off x="1676400" y="304800"/>
            <a:ext cx="82296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2000" b="1">
                <a:solidFill>
                  <a:schemeClr val="folHlink"/>
                </a:solidFill>
                <a:latin typeface="Verdana" pitchFamily="1" charset="0"/>
              </a:rPr>
              <a:t>DIANA L. BENNETT - CEO</a:t>
            </a:r>
            <a:endParaRPr lang="en-US" sz="1800" b="1">
              <a:solidFill>
                <a:schemeClr val="folHlink"/>
              </a:solidFill>
              <a:latin typeface="Verdana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600200" y="457200"/>
            <a:ext cx="8229600" cy="731838"/>
          </a:xfrm>
        </p:spPr>
        <p:txBody>
          <a:bodyPr/>
          <a:lstStyle/>
          <a:p>
            <a:r>
              <a:rPr lang="en-US" b="1" smtClean="0">
                <a:latin typeface="Verdana" pitchFamily="1" charset="0"/>
                <a:ea typeface="ヒラギノ角ゴ Pro W3" pitchFamily="1" charset="-128"/>
              </a:rPr>
              <a:t>PARTNERSHIP WITH EPIC/GAUGHAN</a:t>
            </a:r>
          </a:p>
        </p:txBody>
      </p:sp>
      <p:sp>
        <p:nvSpPr>
          <p:cNvPr id="8195" name="Rectangle 3"/>
          <p:cNvSpPr txBox="1">
            <a:spLocks/>
          </p:cNvSpPr>
          <p:nvPr/>
        </p:nvSpPr>
        <p:spPr bwMode="auto">
          <a:xfrm>
            <a:off x="533400" y="1676400"/>
            <a:ext cx="8229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endParaRPr lang="en-US" sz="1400"/>
          </a:p>
          <a:p>
            <a:pPr marL="228600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endParaRPr lang="en-US" sz="1400"/>
          </a:p>
          <a:p>
            <a:pPr marL="228600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endParaRPr lang="en-US" sz="1400">
              <a:latin typeface="Verdana" pitchFamily="1" charset="0"/>
            </a:endParaRPr>
          </a:p>
        </p:txBody>
      </p:sp>
      <p:sp>
        <p:nvSpPr>
          <p:cNvPr id="8196" name="Rectangle 3"/>
          <p:cNvSpPr txBox="1">
            <a:spLocks/>
          </p:cNvSpPr>
          <p:nvPr/>
        </p:nvSpPr>
        <p:spPr bwMode="auto">
          <a:xfrm>
            <a:off x="533400" y="1447800"/>
            <a:ext cx="8610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Arial" charset="0"/>
              <a:buChar char="•"/>
            </a:pPr>
            <a:r>
              <a:rPr lang="en-US" sz="1600" b="1">
                <a:solidFill>
                  <a:schemeClr val="folHlink"/>
                </a:solidFill>
                <a:latin typeface="Verdana" pitchFamily="1" charset="0"/>
              </a:rPr>
              <a:t>Paragon/Epic/Gaughan Joint Venture </a:t>
            </a:r>
          </a:p>
          <a:p>
            <a:pPr marL="685800" lvl="1" indent="-228600" eaLnBrk="0" hangingPunct="0">
              <a:spcAft>
                <a:spcPts val="600"/>
              </a:spcAft>
              <a:buClr>
                <a:schemeClr val="hlink"/>
              </a:buClr>
              <a:buSzPct val="80000"/>
              <a:buFont typeface="Arial" charset="0"/>
              <a:buChar char="•"/>
            </a:pPr>
            <a:r>
              <a:rPr lang="en-US" sz="1400">
                <a:latin typeface="Verdana" pitchFamily="1" charset="0"/>
              </a:rPr>
              <a:t>Paragon Gaming – Majority Partner</a:t>
            </a:r>
          </a:p>
          <a:p>
            <a:pPr marL="685800" lvl="1" indent="-228600" eaLnBrk="0" hangingPunct="0">
              <a:spcAft>
                <a:spcPts val="600"/>
              </a:spcAft>
              <a:buClr>
                <a:schemeClr val="hlink"/>
              </a:buClr>
              <a:buSzPct val="80000"/>
              <a:buFont typeface="Arial" charset="0"/>
              <a:buChar char="•"/>
            </a:pPr>
            <a:r>
              <a:rPr lang="en-US" sz="1400">
                <a:latin typeface="Verdana" pitchFamily="1" charset="0"/>
              </a:rPr>
              <a:t>JV to develop and operate the Sugar Creek Casino</a:t>
            </a:r>
          </a:p>
          <a:p>
            <a:pPr marL="685800" lvl="1" indent="-228600" eaLnBrk="0" hangingPunct="0">
              <a:spcAft>
                <a:spcPts val="600"/>
              </a:spcAft>
              <a:buClr>
                <a:schemeClr val="hlink"/>
              </a:buClr>
              <a:buSzPct val="80000"/>
              <a:buFont typeface="Arial" charset="0"/>
              <a:buChar char="•"/>
            </a:pPr>
            <a:r>
              <a:rPr lang="en-US" sz="1400">
                <a:latin typeface="Verdana" pitchFamily="1" charset="0"/>
              </a:rPr>
              <a:t>Long-standing relationship between Las Vegas families &amp; companies</a:t>
            </a:r>
          </a:p>
          <a:p>
            <a:pPr marL="685800" lvl="1" indent="-228600" eaLnBrk="0" hangingPunct="0">
              <a:spcAft>
                <a:spcPts val="6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r>
              <a:rPr lang="en-US" sz="1400">
                <a:latin typeface="Verdana" pitchFamily="1" charset="0"/>
              </a:rPr>
              <a:t>Executives responsible for successful development &amp; operation of landmark projects</a:t>
            </a:r>
          </a:p>
          <a:p>
            <a:pPr marL="228600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r>
              <a:rPr lang="en-US" sz="1600" b="1">
                <a:solidFill>
                  <a:schemeClr val="folHlink"/>
                </a:solidFill>
                <a:latin typeface="Verdana" pitchFamily="1" charset="0"/>
              </a:rPr>
              <a:t>Epic/Gaughan </a:t>
            </a:r>
          </a:p>
          <a:p>
            <a:pPr marL="685800" lvl="1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r>
              <a:rPr lang="en-US" sz="1400">
                <a:latin typeface="Verdana" pitchFamily="1" charset="0"/>
              </a:rPr>
              <a:t>Provided Notice of Interest in Sugar Creek Project </a:t>
            </a:r>
          </a:p>
          <a:p>
            <a:pPr marL="685800" lvl="1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r>
              <a:rPr lang="en-US" sz="1400">
                <a:latin typeface="Verdana" pitchFamily="1" charset="0"/>
              </a:rPr>
              <a:t>Epic principals have extensive expertise in multiple gaming jurisdictions</a:t>
            </a:r>
          </a:p>
          <a:p>
            <a:pPr marL="685800" lvl="1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r>
              <a:rPr lang="en-US" sz="1400">
                <a:latin typeface="Verdana" pitchFamily="1" charset="0"/>
              </a:rPr>
              <a:t>Gaughan is a multi-generation casino operator in Las Vegas, Nevada</a:t>
            </a:r>
          </a:p>
          <a:p>
            <a:pPr marL="685800" lvl="1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Arial" charset="0"/>
              <a:buChar char="•"/>
            </a:pPr>
            <a:endParaRPr lang="en-US" sz="1400"/>
          </a:p>
          <a:p>
            <a:pPr marL="685800" lvl="1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Arial" charset="0"/>
              <a:buChar char="•"/>
            </a:pPr>
            <a:endParaRPr lang="en-US" sz="1400"/>
          </a:p>
          <a:p>
            <a:pPr marL="685800" lvl="1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Arial" charset="0"/>
              <a:buChar char="•"/>
            </a:pPr>
            <a:endParaRPr lang="en-US" sz="1400"/>
          </a:p>
          <a:p>
            <a:pPr marL="228600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Arial" charset="0"/>
              <a:buChar char="•"/>
            </a:pPr>
            <a:endParaRPr lang="en-US" sz="1400"/>
          </a:p>
          <a:p>
            <a:pPr marL="228600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Arial" charset="0"/>
              <a:buChar char="•"/>
            </a:pPr>
            <a:endParaRPr lang="en-CA" sz="1400"/>
          </a:p>
          <a:p>
            <a:pPr marL="685800" lvl="1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Arial" charset="0"/>
              <a:buChar char="•"/>
            </a:pPr>
            <a:endParaRPr lang="en-US" sz="1400"/>
          </a:p>
          <a:p>
            <a:pPr marL="228600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endParaRPr lang="en-US" sz="1400">
              <a:latin typeface="Verdana" pitchFamily="1" charset="0"/>
            </a:endParaRPr>
          </a:p>
        </p:txBody>
      </p:sp>
      <p:pic>
        <p:nvPicPr>
          <p:cNvPr id="8197" name="Picture 6" descr="LOGOS"/>
          <p:cNvPicPr>
            <a:picLocks noChangeAspect="1" noChangeArrowheads="1"/>
          </p:cNvPicPr>
          <p:nvPr/>
        </p:nvPicPr>
        <p:blipFill>
          <a:blip r:embed="rId3" cstate="print"/>
          <a:srcRect l="4500" t="3572" r="1785" b="7143"/>
          <a:stretch>
            <a:fillRect/>
          </a:stretch>
        </p:blipFill>
        <p:spPr bwMode="auto">
          <a:xfrm>
            <a:off x="457200" y="4419600"/>
            <a:ext cx="8001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 txBox="1">
            <a:spLocks/>
          </p:cNvSpPr>
          <p:nvPr/>
        </p:nvSpPr>
        <p:spPr bwMode="auto">
          <a:xfrm>
            <a:off x="533400" y="2286000"/>
            <a:ext cx="822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 eaLnBrk="0" hangingPunct="0">
              <a:spcBef>
                <a:spcPct val="25000"/>
              </a:spcBef>
              <a:spcAft>
                <a:spcPts val="900"/>
              </a:spcAft>
              <a:buClr>
                <a:schemeClr val="hlink"/>
              </a:buClr>
              <a:buSzPct val="80000"/>
            </a:pPr>
            <a:r>
              <a:rPr lang="en-US" sz="1600">
                <a:latin typeface="Verdana" pitchFamily="1" charset="0"/>
              </a:rPr>
              <a:t>Paragon approaches each unique project with a Multi-Phased approach </a:t>
            </a:r>
            <a:r>
              <a:rPr lang="en-US" sz="1600">
                <a:solidFill>
                  <a:schemeClr val="folHlink"/>
                </a:solidFill>
                <a:latin typeface="Verdana" pitchFamily="1" charset="0"/>
              </a:rPr>
              <a:t>  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1066800" y="2895600"/>
          <a:ext cx="6723063" cy="3581400"/>
        </p:xfrm>
        <a:graphic>
          <a:graphicData uri="http://schemas.openxmlformats.org/presentationml/2006/ole">
            <p:oleObj spid="_x0000_s1026" name="Visio" r:id="rId4" imgW="11170694" imgH="5951502" progId="Visio.Drawing.11">
              <p:embed/>
            </p:oleObj>
          </a:graphicData>
        </a:graphic>
      </p:graphicFrame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533400" y="1600200"/>
            <a:ext cx="8229600" cy="731838"/>
          </a:xfrm>
        </p:spPr>
        <p:txBody>
          <a:bodyPr/>
          <a:lstStyle/>
          <a:p>
            <a:r>
              <a:rPr lang="en-US" b="1" smtClean="0">
                <a:latin typeface="Verdana" pitchFamily="1" charset="0"/>
                <a:ea typeface="ヒラギノ角ゴ Pro W3" pitchFamily="1" charset="-128"/>
              </a:rPr>
              <a:t>Paragon Approach: Gaming evolved &amp; so did we…</a:t>
            </a:r>
          </a:p>
        </p:txBody>
      </p:sp>
      <p:sp>
        <p:nvSpPr>
          <p:cNvPr id="1029" name="Rectangle 2"/>
          <p:cNvSpPr txBox="1">
            <a:spLocks/>
          </p:cNvSpPr>
          <p:nvPr/>
        </p:nvSpPr>
        <p:spPr bwMode="auto">
          <a:xfrm>
            <a:off x="1600200" y="457200"/>
            <a:ext cx="82296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2000" b="1">
                <a:solidFill>
                  <a:schemeClr val="folHlink"/>
                </a:solidFill>
                <a:latin typeface="Verdana" pitchFamily="1" charset="0"/>
              </a:rPr>
              <a:t>SCOTT MENKE - PRESIDENT</a:t>
            </a:r>
            <a:endParaRPr lang="en-US" sz="1800" b="1">
              <a:solidFill>
                <a:schemeClr val="folHlink"/>
              </a:solidFill>
              <a:latin typeface="Verdana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905000" y="533400"/>
            <a:ext cx="6934200" cy="731838"/>
          </a:xfrm>
        </p:spPr>
        <p:txBody>
          <a:bodyPr/>
          <a:lstStyle/>
          <a:p>
            <a:r>
              <a:rPr lang="en-US" sz="1700" b="1" smtClean="0">
                <a:latin typeface="Verdana" pitchFamily="1" charset="0"/>
                <a:ea typeface="ヒラギノ角ゴ Pro W3" pitchFamily="1" charset="-128"/>
              </a:rPr>
              <a:t>OUR CULTURE – BELIEF IN LASTING RELATIONSHIPS</a:t>
            </a:r>
          </a:p>
        </p:txBody>
      </p:sp>
      <p:sp>
        <p:nvSpPr>
          <p:cNvPr id="9219" name="Rectangle 3"/>
          <p:cNvSpPr txBox="1">
            <a:spLocks/>
          </p:cNvSpPr>
          <p:nvPr/>
        </p:nvSpPr>
        <p:spPr bwMode="auto">
          <a:xfrm>
            <a:off x="228600" y="1524000"/>
            <a:ext cx="8610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endParaRPr lang="en-US" b="1">
              <a:solidFill>
                <a:schemeClr val="folHlink"/>
              </a:solidFill>
              <a:latin typeface="Verdana" pitchFamily="1" charset="0"/>
            </a:endParaRPr>
          </a:p>
          <a:p>
            <a:pPr lvl="1" eaLnBrk="0" hangingPunct="0">
              <a:spcAft>
                <a:spcPts val="900"/>
              </a:spcAft>
              <a:buClr>
                <a:schemeClr val="hlink"/>
              </a:buClr>
              <a:buSzPct val="80000"/>
            </a:pPr>
            <a:r>
              <a:rPr lang="en-US" sz="1600" b="1">
                <a:solidFill>
                  <a:srgbClr val="626268"/>
                </a:solidFill>
                <a:latin typeface="Verdana" pitchFamily="1" charset="0"/>
              </a:rPr>
              <a:t>The gaming industry today is a Multiple Stakeholder Environment</a:t>
            </a:r>
          </a:p>
          <a:p>
            <a:pPr lvl="1" eaLnBrk="0" hangingPunct="0">
              <a:spcAft>
                <a:spcPts val="900"/>
              </a:spcAft>
              <a:buClr>
                <a:schemeClr val="hlink"/>
              </a:buClr>
              <a:buSzPct val="80000"/>
            </a:pPr>
            <a:endParaRPr lang="en-US" sz="1600" b="1">
              <a:solidFill>
                <a:srgbClr val="626268"/>
              </a:solidFill>
              <a:latin typeface="Verdana" pitchFamily="1" charset="0"/>
            </a:endParaRPr>
          </a:p>
          <a:p>
            <a:pPr lvl="1" eaLnBrk="0" hangingPunct="0">
              <a:spcAft>
                <a:spcPts val="900"/>
              </a:spcAft>
              <a:buClr>
                <a:schemeClr val="hlink"/>
              </a:buClr>
              <a:buSzPct val="80000"/>
            </a:pPr>
            <a:r>
              <a:rPr lang="en-US" sz="1600" b="1">
                <a:solidFill>
                  <a:srgbClr val="626268"/>
                </a:solidFill>
                <a:latin typeface="Verdana" pitchFamily="1" charset="0"/>
              </a:rPr>
              <a:t>We believe the key to success is through strong relationships:</a:t>
            </a:r>
            <a:endParaRPr lang="en-US" sz="1600">
              <a:solidFill>
                <a:srgbClr val="626268"/>
              </a:solidFill>
              <a:latin typeface="Verdana" pitchFamily="1" charset="0"/>
            </a:endParaRPr>
          </a:p>
          <a:p>
            <a:pPr marL="1143000" lvl="2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</a:pPr>
            <a:endParaRPr lang="en-US" sz="1600" i="1">
              <a:latin typeface="Verdana" pitchFamily="1" charset="0"/>
            </a:endParaRPr>
          </a:p>
          <a:p>
            <a:pPr marL="2057400" lvl="4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Arial" charset="0"/>
              <a:buChar char="•"/>
            </a:pPr>
            <a:r>
              <a:rPr lang="en-US" sz="1600" i="1">
                <a:latin typeface="Verdana" pitchFamily="1" charset="0"/>
              </a:rPr>
              <a:t>Local Communities</a:t>
            </a:r>
          </a:p>
          <a:p>
            <a:pPr marL="2057400" lvl="4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Arial" charset="0"/>
              <a:buChar char="•"/>
            </a:pPr>
            <a:r>
              <a:rPr lang="en-US" sz="1600" i="1">
                <a:latin typeface="Verdana" pitchFamily="1" charset="0"/>
              </a:rPr>
              <a:t>State and Provincial Governments</a:t>
            </a:r>
          </a:p>
          <a:p>
            <a:pPr marL="2057400" lvl="4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Arial" charset="0"/>
              <a:buChar char="•"/>
            </a:pPr>
            <a:r>
              <a:rPr lang="en-US" sz="1600" i="1">
                <a:latin typeface="Verdana" pitchFamily="1" charset="0"/>
              </a:rPr>
              <a:t>First Nations Groups</a:t>
            </a:r>
          </a:p>
          <a:p>
            <a:pPr marL="2057400" lvl="4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Arial" charset="0"/>
              <a:buChar char="•"/>
            </a:pPr>
            <a:r>
              <a:rPr lang="en-US" sz="1600" i="1">
                <a:latin typeface="Verdana" pitchFamily="1" charset="0"/>
              </a:rPr>
              <a:t>Regulatory Bodies</a:t>
            </a:r>
          </a:p>
          <a:p>
            <a:pPr lvl="1" eaLnBrk="0" hangingPunct="0">
              <a:spcAft>
                <a:spcPts val="900"/>
              </a:spcAft>
              <a:buClr>
                <a:schemeClr val="hlink"/>
              </a:buClr>
              <a:buSzPct val="80000"/>
            </a:pPr>
            <a:endParaRPr lang="en-US" sz="1800" b="1" i="1">
              <a:latin typeface="Verdana" pitchFamily="1" charset="0"/>
            </a:endParaRPr>
          </a:p>
          <a:p>
            <a:pPr lvl="1" eaLnBrk="0" hangingPunct="0">
              <a:spcAft>
                <a:spcPts val="900"/>
              </a:spcAft>
              <a:buClr>
                <a:schemeClr val="hlink"/>
              </a:buClr>
              <a:buSzPct val="80000"/>
            </a:pPr>
            <a:endParaRPr lang="en-US" sz="1600" i="1"/>
          </a:p>
          <a:p>
            <a:pPr marL="228600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endParaRPr lang="en-US" sz="1800" b="1" i="1"/>
          </a:p>
          <a:p>
            <a:pPr marL="228600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endParaRPr lang="en-US" sz="1800" b="1" i="1"/>
          </a:p>
          <a:p>
            <a:pPr marL="228600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endParaRPr lang="en-US" sz="1800"/>
          </a:p>
          <a:p>
            <a:pPr marL="228600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endParaRPr lang="en-US" sz="1800"/>
          </a:p>
          <a:p>
            <a:pPr marL="228600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endParaRPr lang="en-US" sz="1400"/>
          </a:p>
          <a:p>
            <a:pPr marL="228600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endParaRPr lang="en-US" sz="1400"/>
          </a:p>
          <a:p>
            <a:pPr marL="228600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endParaRPr lang="en-US" sz="1400">
              <a:latin typeface="Verdana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828800" y="381000"/>
            <a:ext cx="7010400" cy="731838"/>
          </a:xfrm>
        </p:spPr>
        <p:txBody>
          <a:bodyPr/>
          <a:lstStyle/>
          <a:p>
            <a:r>
              <a:rPr lang="en-US" sz="2000" b="1" smtClean="0">
                <a:latin typeface="Verdana" pitchFamily="1" charset="0"/>
                <a:ea typeface="ヒラギノ角ゴ Pro W3" pitchFamily="1" charset="-128"/>
              </a:rPr>
              <a:t>PARAGON TEAM – DIVERSE BACKGROUNDS</a:t>
            </a:r>
            <a:endParaRPr lang="en-US" smtClean="0">
              <a:latin typeface="Verdana" pitchFamily="1" charset="0"/>
              <a:ea typeface="ヒラギノ角ゴ Pro W3" pitchFamily="1" charset="-128"/>
            </a:endParaRPr>
          </a:p>
        </p:txBody>
      </p:sp>
      <p:graphicFrame>
        <p:nvGraphicFramePr>
          <p:cNvPr id="23685" name="Group 133"/>
          <p:cNvGraphicFramePr>
            <a:graphicFrameLocks noGrp="1"/>
          </p:cNvGraphicFramePr>
          <p:nvPr/>
        </p:nvGraphicFramePr>
        <p:xfrm>
          <a:off x="457200" y="1752600"/>
          <a:ext cx="8382000" cy="3511556"/>
        </p:xfrm>
        <a:graphic>
          <a:graphicData uri="http://schemas.openxmlformats.org/drawingml/2006/table">
            <a:tbl>
              <a:tblPr/>
              <a:tblGrid>
                <a:gridCol w="1481138"/>
                <a:gridCol w="5399087"/>
                <a:gridCol w="1501775"/>
              </a:tblGrid>
              <a:tr h="198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INDIVIDUAL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POSITION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EXPERIENCE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Diana Bennett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CEO, Paragon Gaming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30+ years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Scott Menke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President, Paragon Gaming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23+ years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John Groom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Chief Operating Officer, Paragon Gaming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30+ years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8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John Cahill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Corporate Secretary, Paragon Gaming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30+ years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8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Justin Kolb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Corporate Treasurer, Paragon Gaming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10+ years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8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Dennis Amerine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Vice President of Compliance, Paragon Gaming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30+ years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8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Brent Fleming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Vice President of Human Resources, Organizational Development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20 years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Clay Crawford 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Corporate Director of Finance, Paragon Gaming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20+ years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Cheryl Price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Corporate Director of Marketing, Paragon Gaming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10 years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Jennifer Bell-Fields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Regional Operations and Player Development Director, Paragon Gaming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10+ years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Vik Mahajan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Director of Corporate Operations, Paragon Gaming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15+ years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Kevan Schell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Vice President and General Manager, River Cree Resort and Casino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10+ years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Eris Moncur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Vice President and General Manager, Eagle River Casino and Travel Plaza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10 years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Farzad Amedi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Corporate Director of Surveillance, Paragon Gaming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10+ years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Mark Holik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Corporate Director of Security and Safety, Paragon Gaming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20+ Years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Matt Knipp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Director of Development, Paragon Gaming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Verdana" pitchFamily="34" charset="0"/>
                          <a:ea typeface="ヒラギノ角ゴ Pro W3" charset="-128"/>
                        </a:rPr>
                        <a:t>7+ Years</a:t>
                      </a:r>
                      <a:endParaRPr kumimoji="0" lang="en-C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Verdana" pitchFamily="34" charset="0"/>
                        <a:ea typeface="ヒラギノ角ゴ Pro W3" charset="-128"/>
                      </a:endParaRPr>
                    </a:p>
                  </a:txBody>
                  <a:tcPr marL="27432" marR="2743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295" name="Rectangle 3"/>
          <p:cNvSpPr txBox="1">
            <a:spLocks/>
          </p:cNvSpPr>
          <p:nvPr/>
        </p:nvSpPr>
        <p:spPr bwMode="auto">
          <a:xfrm>
            <a:off x="1143000" y="4419600"/>
            <a:ext cx="6553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</a:pPr>
            <a:endParaRPr lang="en-US" sz="1400"/>
          </a:p>
          <a:p>
            <a:pPr marL="228600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endParaRPr lang="en-US" sz="1400"/>
          </a:p>
          <a:p>
            <a:pPr marL="228600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endParaRPr lang="en-US" sz="1400">
              <a:latin typeface="Verdana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676400" y="533400"/>
            <a:ext cx="6858000" cy="731838"/>
          </a:xfrm>
        </p:spPr>
        <p:txBody>
          <a:bodyPr/>
          <a:lstStyle/>
          <a:p>
            <a:r>
              <a:rPr lang="en-US" sz="2000" b="1" smtClean="0">
                <a:latin typeface="Verdana" pitchFamily="1" charset="0"/>
                <a:ea typeface="ヒラギノ角ゴ Pro W3" pitchFamily="1" charset="-128"/>
              </a:rPr>
              <a:t>JOHN GROOM - COO</a:t>
            </a:r>
            <a:endParaRPr lang="en-US" sz="2000" smtClean="0">
              <a:latin typeface="Verdana" pitchFamily="1" charset="0"/>
              <a:ea typeface="ヒラギノ角ゴ Pro W3" pitchFamily="1" charset="-128"/>
            </a:endParaRPr>
          </a:p>
        </p:txBody>
      </p:sp>
      <p:sp>
        <p:nvSpPr>
          <p:cNvPr id="11267" name="Content Placeholder 2"/>
          <p:cNvSpPr txBox="1">
            <a:spLocks/>
          </p:cNvSpPr>
          <p:nvPr/>
        </p:nvSpPr>
        <p:spPr bwMode="auto">
          <a:xfrm>
            <a:off x="914400" y="1676400"/>
            <a:ext cx="8229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r>
              <a:rPr lang="en-US" sz="1600" b="1">
                <a:solidFill>
                  <a:srgbClr val="626268"/>
                </a:solidFill>
                <a:latin typeface="Verdana" pitchFamily="1" charset="0"/>
              </a:rPr>
              <a:t>Kansas City Market Opportunity</a:t>
            </a:r>
          </a:p>
          <a:p>
            <a:pPr marL="571500" lvl="1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r>
              <a:rPr lang="en-US" sz="1600">
                <a:latin typeface="Verdana" pitchFamily="1" charset="0"/>
              </a:rPr>
              <a:t>Eastern Jackson County underserved</a:t>
            </a:r>
          </a:p>
          <a:p>
            <a:pPr marL="571500" lvl="1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r>
              <a:rPr lang="en-US" sz="1600">
                <a:latin typeface="Verdana" pitchFamily="1" charset="0"/>
              </a:rPr>
              <a:t>Sugar Creek project centers the gaming market concentration in MO</a:t>
            </a:r>
          </a:p>
          <a:p>
            <a:pPr marL="571500" lvl="1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endParaRPr lang="en-US" sz="1600">
              <a:solidFill>
                <a:srgbClr val="626268"/>
              </a:solidFill>
              <a:latin typeface="Verdana" pitchFamily="1" charset="0"/>
            </a:endParaRPr>
          </a:p>
          <a:p>
            <a:pPr marL="228600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r>
              <a:rPr lang="en-US" sz="1600" b="1">
                <a:solidFill>
                  <a:srgbClr val="626268"/>
                </a:solidFill>
                <a:latin typeface="Verdana" pitchFamily="1" charset="0"/>
              </a:rPr>
              <a:t>New Development induces gaming demand</a:t>
            </a:r>
          </a:p>
          <a:p>
            <a:pPr marL="571500" lvl="1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r>
              <a:rPr lang="en-US" sz="1600">
                <a:latin typeface="Verdana" pitchFamily="1" charset="0"/>
              </a:rPr>
              <a:t>Sugar Creek generates new market demand </a:t>
            </a:r>
          </a:p>
          <a:p>
            <a:pPr marL="571500" lvl="1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r>
              <a:rPr lang="en-US" sz="1600">
                <a:latin typeface="Verdana" pitchFamily="1" charset="0"/>
              </a:rPr>
              <a:t>New competition enhances customer experience at all properties</a:t>
            </a:r>
          </a:p>
          <a:p>
            <a:pPr marL="571500" lvl="1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endParaRPr lang="en-US" sz="1600">
              <a:latin typeface="Verdana" pitchFamily="1" charset="0"/>
            </a:endParaRPr>
          </a:p>
          <a:p>
            <a:pPr marL="228600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r>
              <a:rPr lang="en-US" sz="1600" b="1">
                <a:solidFill>
                  <a:srgbClr val="626268"/>
                </a:solidFill>
                <a:latin typeface="Verdana" pitchFamily="1" charset="0"/>
              </a:rPr>
              <a:t>New Product enhances consumer opportunities</a:t>
            </a:r>
          </a:p>
          <a:p>
            <a:pPr marL="571500" lvl="1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r>
              <a:rPr lang="en-US" sz="1600">
                <a:latin typeface="Verdana" pitchFamily="1" charset="0"/>
              </a:rPr>
              <a:t>Cutting edge gaming technology – Server based gaming</a:t>
            </a:r>
          </a:p>
          <a:p>
            <a:pPr marL="571500" lvl="1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r>
              <a:rPr lang="en-US" sz="1600">
                <a:latin typeface="Verdana" pitchFamily="1" charset="0"/>
              </a:rPr>
              <a:t>Broader market reach</a:t>
            </a:r>
          </a:p>
          <a:p>
            <a:pPr marL="571500" lvl="1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endParaRPr lang="en-US" sz="1200">
              <a:latin typeface="Verdana" pitchFamily="1" charset="0"/>
            </a:endParaRPr>
          </a:p>
          <a:p>
            <a:pPr marL="571500" lvl="1" indent="-228600" eaLnBrk="0" hangingPunct="0">
              <a:spcAft>
                <a:spcPts val="900"/>
              </a:spcAft>
              <a:buClr>
                <a:schemeClr val="hlink"/>
              </a:buClr>
              <a:buSzPct val="80000"/>
              <a:buFont typeface="Wingdings" pitchFamily="1" charset="2"/>
              <a:buChar char="§"/>
            </a:pPr>
            <a:endParaRPr lang="en-US" sz="1200">
              <a:latin typeface="Verdana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">
      <a:dk1>
        <a:srgbClr val="303033"/>
      </a:dk1>
      <a:lt1>
        <a:srgbClr val="FFFFFF"/>
      </a:lt1>
      <a:dk2>
        <a:srgbClr val="941A1D"/>
      </a:dk2>
      <a:lt2>
        <a:srgbClr val="EEECE1"/>
      </a:lt2>
      <a:accent1>
        <a:srgbClr val="A6BDC3"/>
      </a:accent1>
      <a:accent2>
        <a:srgbClr val="E34B25"/>
      </a:accent2>
      <a:accent3>
        <a:srgbClr val="FFFFFF"/>
      </a:accent3>
      <a:accent4>
        <a:srgbClr val="27272A"/>
      </a:accent4>
      <a:accent5>
        <a:srgbClr val="D0DBDE"/>
      </a:accent5>
      <a:accent6>
        <a:srgbClr val="CE4320"/>
      </a:accent6>
      <a:hlink>
        <a:srgbClr val="434E50"/>
      </a:hlink>
      <a:folHlink>
        <a:srgbClr val="65737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303033"/>
    </a:dk1>
    <a:lt1>
      <a:srgbClr val="FFFFFF"/>
    </a:lt1>
    <a:dk2>
      <a:srgbClr val="941A1D"/>
    </a:dk2>
    <a:lt2>
      <a:srgbClr val="EEECE1"/>
    </a:lt2>
    <a:accent1>
      <a:srgbClr val="A6BDC3"/>
    </a:accent1>
    <a:accent2>
      <a:srgbClr val="E34B25"/>
    </a:accent2>
    <a:accent3>
      <a:srgbClr val="FFFFFF"/>
    </a:accent3>
    <a:accent4>
      <a:srgbClr val="27272A"/>
    </a:accent4>
    <a:accent5>
      <a:srgbClr val="D0DBDE"/>
    </a:accent5>
    <a:accent6>
      <a:srgbClr val="CE4320"/>
    </a:accent6>
    <a:hlink>
      <a:srgbClr val="434E50"/>
    </a:hlink>
    <a:folHlink>
      <a:srgbClr val="657376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12771</TotalTime>
  <Words>1233</Words>
  <Application>Microsoft Office PowerPoint</Application>
  <PresentationFormat>On-screen Show (4:3)</PresentationFormat>
  <Paragraphs>368</Paragraphs>
  <Slides>36</Slides>
  <Notes>36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Office Theme</vt:lpstr>
      <vt:lpstr>Visio</vt:lpstr>
      <vt:lpstr>Slide 1</vt:lpstr>
      <vt:lpstr>Slide 2</vt:lpstr>
      <vt:lpstr>VIDEO</vt:lpstr>
      <vt:lpstr>Slide 4</vt:lpstr>
      <vt:lpstr>PARTNERSHIP WITH EPIC/GAUGHAN</vt:lpstr>
      <vt:lpstr>Paragon Approach: Gaming evolved &amp; so did we…</vt:lpstr>
      <vt:lpstr>OUR CULTURE – BELIEF IN LASTING RELATIONSHIPS</vt:lpstr>
      <vt:lpstr>PARAGON TEAM – DIVERSE BACKGROUNDS</vt:lpstr>
      <vt:lpstr>JOHN GROOM - COO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DENNIS AMERINE  VICE PRESIDENT OF COMPLIANCE</vt:lpstr>
      <vt:lpstr>Slide 20</vt:lpstr>
      <vt:lpstr>Slide 21</vt:lpstr>
      <vt:lpstr>Slide 22</vt:lpstr>
      <vt:lpstr>Slide 23</vt:lpstr>
      <vt:lpstr>DESIGN &amp; CONSTRUCTION SCHEDULE  ED VANCE ARCHITECTS</vt:lpstr>
      <vt:lpstr>SUGAR CREEK PROJECT FINANCING    REGAL CAPITAL ADVISORS</vt:lpstr>
      <vt:lpstr>SUGAR CREEK PROJECT FINANCING    REGAL CAPITAL ADVISORS</vt:lpstr>
      <vt:lpstr>Slide 27</vt:lpstr>
      <vt:lpstr>DIANA L. BENNETT</vt:lpstr>
      <vt:lpstr>EXHIBITS</vt:lpstr>
      <vt:lpstr>Slide 30</vt:lpstr>
      <vt:lpstr>Slide 31</vt:lpstr>
      <vt:lpstr>Slide 32</vt:lpstr>
      <vt:lpstr>Slide 33</vt:lpstr>
      <vt:lpstr>Slide 34</vt:lpstr>
      <vt:lpstr>Slide 35</vt:lpstr>
      <vt:lpstr>Support Letters</vt:lpstr>
    </vt:vector>
  </TitlesOfParts>
  <Company>Ju-Ju- Be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Joe Croft</dc:creator>
  <cp:lastModifiedBy>Matthew Knipp</cp:lastModifiedBy>
  <cp:revision>188</cp:revision>
  <dcterms:created xsi:type="dcterms:W3CDTF">2009-09-01T01:39:59Z</dcterms:created>
  <dcterms:modified xsi:type="dcterms:W3CDTF">2010-10-20T04:30:26Z</dcterms:modified>
</cp:coreProperties>
</file>